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7" r:id="rId3"/>
    <p:sldId id="268" r:id="rId4"/>
    <p:sldId id="285" r:id="rId5"/>
    <p:sldId id="286" r:id="rId6"/>
    <p:sldId id="287" r:id="rId7"/>
    <p:sldId id="290" r:id="rId8"/>
    <p:sldId id="292" r:id="rId9"/>
    <p:sldId id="307" r:id="rId10"/>
    <p:sldId id="308" r:id="rId11"/>
    <p:sldId id="288" r:id="rId12"/>
    <p:sldId id="289" r:id="rId13"/>
    <p:sldId id="269" r:id="rId14"/>
    <p:sldId id="270" r:id="rId15"/>
    <p:sldId id="273" r:id="rId16"/>
    <p:sldId id="274" r:id="rId17"/>
    <p:sldId id="275" r:id="rId18"/>
    <p:sldId id="259" r:id="rId19"/>
    <p:sldId id="294" r:id="rId20"/>
    <p:sldId id="260" r:id="rId21"/>
    <p:sldId id="261" r:id="rId22"/>
    <p:sldId id="306" r:id="rId23"/>
    <p:sldId id="301" r:id="rId24"/>
    <p:sldId id="302" r:id="rId25"/>
    <p:sldId id="304" r:id="rId26"/>
    <p:sldId id="298" r:id="rId27"/>
    <p:sldId id="299" r:id="rId28"/>
    <p:sldId id="267" r:id="rId29"/>
  </p:sldIdLst>
  <p:sldSz cx="12192000" cy="6858000"/>
  <p:notesSz cx="12192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p:cViewPr varScale="1">
        <p:scale>
          <a:sx n="63" d="100"/>
          <a:sy n="63" d="100"/>
        </p:scale>
        <p:origin x="732" y="52"/>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16" name="bg object 16"/>
          <p:cNvSpPr/>
          <p:nvPr/>
        </p:nvSpPr>
        <p:spPr>
          <a:xfrm>
            <a:off x="0" y="0"/>
            <a:ext cx="12188952" cy="6858000"/>
          </a:xfrm>
          <a:prstGeom prst="rect">
            <a:avLst/>
          </a:prstGeom>
          <a:blipFill>
            <a:blip r:embed="rId2" cstate="print"/>
            <a:stretch>
              <a:fillRect/>
            </a:stretch>
          </a:blipFill>
        </p:spPr>
        <p:txBody>
          <a:bodyPr wrap="square" lIns="0" tIns="0" rIns="0" bIns="0" rtlCol="0"/>
          <a:lstStyle/>
          <a:p>
            <a:endParaRPr/>
          </a:p>
        </p:txBody>
      </p:sp>
      <p:sp>
        <p:nvSpPr>
          <p:cNvPr id="17" name="bg object 17"/>
          <p:cNvSpPr/>
          <p:nvPr/>
        </p:nvSpPr>
        <p:spPr>
          <a:xfrm>
            <a:off x="0" y="189737"/>
            <a:ext cx="9406890" cy="1728470"/>
          </a:xfrm>
          <a:custGeom>
            <a:avLst/>
            <a:gdLst/>
            <a:ahLst/>
            <a:cxnLst/>
            <a:rect l="l" t="t" r="r" b="b"/>
            <a:pathLst>
              <a:path w="9406890" h="1728470">
                <a:moveTo>
                  <a:pt x="8542782" y="0"/>
                </a:moveTo>
                <a:lnTo>
                  <a:pt x="8542782" y="432053"/>
                </a:lnTo>
                <a:lnTo>
                  <a:pt x="0" y="432053"/>
                </a:lnTo>
                <a:lnTo>
                  <a:pt x="0" y="1296161"/>
                </a:lnTo>
                <a:lnTo>
                  <a:pt x="8542782" y="1296161"/>
                </a:lnTo>
                <a:lnTo>
                  <a:pt x="8542782" y="1728215"/>
                </a:lnTo>
                <a:lnTo>
                  <a:pt x="9406890" y="864107"/>
                </a:lnTo>
                <a:lnTo>
                  <a:pt x="8542782" y="0"/>
                </a:lnTo>
                <a:close/>
              </a:path>
            </a:pathLst>
          </a:custGeom>
          <a:solidFill>
            <a:srgbClr val="1178D4"/>
          </a:solidFill>
        </p:spPr>
        <p:txBody>
          <a:bodyPr wrap="square" lIns="0" tIns="0" rIns="0" bIns="0" rtlCol="0"/>
          <a:lstStyle/>
          <a:p>
            <a:endParaRPr/>
          </a:p>
        </p:txBody>
      </p:sp>
      <p:sp>
        <p:nvSpPr>
          <p:cNvPr id="18" name="bg object 18"/>
          <p:cNvSpPr/>
          <p:nvPr/>
        </p:nvSpPr>
        <p:spPr>
          <a:xfrm>
            <a:off x="0" y="189737"/>
            <a:ext cx="9406890" cy="1728470"/>
          </a:xfrm>
          <a:custGeom>
            <a:avLst/>
            <a:gdLst/>
            <a:ahLst/>
            <a:cxnLst/>
            <a:rect l="l" t="t" r="r" b="b"/>
            <a:pathLst>
              <a:path w="9406890" h="1728470">
                <a:moveTo>
                  <a:pt x="0" y="432053"/>
                </a:moveTo>
                <a:lnTo>
                  <a:pt x="8542782" y="432053"/>
                </a:lnTo>
                <a:lnTo>
                  <a:pt x="8542782" y="0"/>
                </a:lnTo>
                <a:lnTo>
                  <a:pt x="9406890" y="864107"/>
                </a:lnTo>
                <a:lnTo>
                  <a:pt x="8542782" y="1728215"/>
                </a:lnTo>
                <a:lnTo>
                  <a:pt x="8542782" y="1296161"/>
                </a:lnTo>
                <a:lnTo>
                  <a:pt x="0" y="1296161"/>
                </a:lnTo>
              </a:path>
            </a:pathLst>
          </a:custGeom>
          <a:ln w="25908">
            <a:solidFill>
              <a:srgbClr val="FFFFFF"/>
            </a:solidFill>
          </a:ln>
        </p:spPr>
        <p:txBody>
          <a:bodyPr wrap="square" lIns="0" tIns="0" rIns="0" bIns="0" rtlCol="0"/>
          <a:lstStyle/>
          <a:p>
            <a:endParaRPr/>
          </a:p>
        </p:txBody>
      </p:sp>
      <p:sp>
        <p:nvSpPr>
          <p:cNvPr id="2" name="Holder 2"/>
          <p:cNvSpPr>
            <a:spLocks noGrp="1"/>
          </p:cNvSpPr>
          <p:nvPr>
            <p:ph type="ctrTitle"/>
          </p:nvPr>
        </p:nvSpPr>
        <p:spPr>
          <a:xfrm>
            <a:off x="1563750" y="584708"/>
            <a:ext cx="9064498" cy="848360"/>
          </a:xfrm>
          <a:prstGeom prst="rect">
            <a:avLst/>
          </a:prstGeom>
        </p:spPr>
        <p:txBody>
          <a:bodyPr wrap="square" lIns="0" tIns="0" rIns="0" bIns="0">
            <a:spAutoFit/>
          </a:bodyPr>
          <a:lstStyle>
            <a:lvl1pPr>
              <a:defRPr b="0" i="0">
                <a:solidFill>
                  <a:schemeClr val="tx1"/>
                </a:solidFill>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1/3/2022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000" b="1" i="0">
                <a:solidFill>
                  <a:schemeClr val="tx1"/>
                </a:solidFill>
                <a:latin typeface="Calibri"/>
                <a:cs typeface="Calibri"/>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1/3/2022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000" b="1" i="0">
                <a:solidFill>
                  <a:schemeClr val="tx1"/>
                </a:solidFill>
                <a:latin typeface="Calibri"/>
                <a:cs typeface="Calibri"/>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1/3/2022</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000" b="1" i="0">
                <a:solidFill>
                  <a:schemeClr val="tx1"/>
                </a:solidFill>
                <a:latin typeface="Calibri"/>
                <a:cs typeface="Calibri"/>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1/3/2022</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16" name="bg object 16"/>
          <p:cNvSpPr/>
          <p:nvPr/>
        </p:nvSpPr>
        <p:spPr>
          <a:xfrm>
            <a:off x="0" y="0"/>
            <a:ext cx="12188952" cy="6858000"/>
          </a:xfrm>
          <a:prstGeom prst="rect">
            <a:avLst/>
          </a:prstGeom>
          <a:blipFill>
            <a:blip r:embed="rId2" cstate="print"/>
            <a:stretch>
              <a:fillRect/>
            </a:stretch>
          </a:blipFill>
        </p:spPr>
        <p:txBody>
          <a:bodyPr wrap="square" lIns="0" tIns="0" rIns="0" bIns="0" rtlCol="0"/>
          <a:lstStyle/>
          <a:p>
            <a:endParaRPr/>
          </a:p>
        </p:txBody>
      </p:sp>
      <p:sp>
        <p:nvSpPr>
          <p:cNvPr id="17" name="bg object 17"/>
          <p:cNvSpPr/>
          <p:nvPr/>
        </p:nvSpPr>
        <p:spPr>
          <a:xfrm>
            <a:off x="0" y="0"/>
            <a:ext cx="12189460" cy="6858000"/>
          </a:xfrm>
          <a:custGeom>
            <a:avLst/>
            <a:gdLst/>
            <a:ahLst/>
            <a:cxnLst/>
            <a:rect l="l" t="t" r="r" b="b"/>
            <a:pathLst>
              <a:path w="12189460" h="6858000">
                <a:moveTo>
                  <a:pt x="12188952" y="0"/>
                </a:moveTo>
                <a:lnTo>
                  <a:pt x="0" y="0"/>
                </a:lnTo>
                <a:lnTo>
                  <a:pt x="0" y="6857996"/>
                </a:lnTo>
                <a:lnTo>
                  <a:pt x="12188952" y="6857996"/>
                </a:lnTo>
                <a:lnTo>
                  <a:pt x="12188952" y="0"/>
                </a:lnTo>
                <a:close/>
              </a:path>
            </a:pathLst>
          </a:custGeom>
          <a:solidFill>
            <a:srgbClr val="A6A6A6"/>
          </a:solidFill>
        </p:spPr>
        <p:txBody>
          <a:bodyPr wrap="square" lIns="0" tIns="0" rIns="0" bIns="0" rtlCol="0"/>
          <a:lstStyle/>
          <a:p>
            <a:endParaRPr/>
          </a:p>
        </p:txBody>
      </p:sp>
      <p:sp>
        <p:nvSpPr>
          <p:cNvPr id="18" name="bg object 18"/>
          <p:cNvSpPr/>
          <p:nvPr/>
        </p:nvSpPr>
        <p:spPr>
          <a:xfrm>
            <a:off x="7174992" y="3294888"/>
            <a:ext cx="2827020" cy="608330"/>
          </a:xfrm>
          <a:custGeom>
            <a:avLst/>
            <a:gdLst/>
            <a:ahLst/>
            <a:cxnLst/>
            <a:rect l="l" t="t" r="r" b="b"/>
            <a:pathLst>
              <a:path w="2827020" h="608329">
                <a:moveTo>
                  <a:pt x="2725674" y="0"/>
                </a:moveTo>
                <a:lnTo>
                  <a:pt x="101346" y="0"/>
                </a:lnTo>
                <a:lnTo>
                  <a:pt x="61882" y="7959"/>
                </a:lnTo>
                <a:lnTo>
                  <a:pt x="29670" y="29670"/>
                </a:lnTo>
                <a:lnTo>
                  <a:pt x="7959" y="61882"/>
                </a:lnTo>
                <a:lnTo>
                  <a:pt x="0" y="101346"/>
                </a:lnTo>
                <a:lnTo>
                  <a:pt x="0" y="506730"/>
                </a:lnTo>
                <a:lnTo>
                  <a:pt x="7959" y="546193"/>
                </a:lnTo>
                <a:lnTo>
                  <a:pt x="29670" y="578405"/>
                </a:lnTo>
                <a:lnTo>
                  <a:pt x="61882" y="600116"/>
                </a:lnTo>
                <a:lnTo>
                  <a:pt x="101346" y="608076"/>
                </a:lnTo>
                <a:lnTo>
                  <a:pt x="2725674" y="608076"/>
                </a:lnTo>
                <a:lnTo>
                  <a:pt x="2765137" y="600116"/>
                </a:lnTo>
                <a:lnTo>
                  <a:pt x="2797349" y="578405"/>
                </a:lnTo>
                <a:lnTo>
                  <a:pt x="2819060" y="546193"/>
                </a:lnTo>
                <a:lnTo>
                  <a:pt x="2827019" y="506730"/>
                </a:lnTo>
                <a:lnTo>
                  <a:pt x="2827019" y="101346"/>
                </a:lnTo>
                <a:lnTo>
                  <a:pt x="2819060" y="61882"/>
                </a:lnTo>
                <a:lnTo>
                  <a:pt x="2797349" y="29670"/>
                </a:lnTo>
                <a:lnTo>
                  <a:pt x="2765137" y="7959"/>
                </a:lnTo>
                <a:lnTo>
                  <a:pt x="2725674" y="0"/>
                </a:lnTo>
                <a:close/>
              </a:path>
            </a:pathLst>
          </a:custGeom>
          <a:solidFill>
            <a:srgbClr val="F7931D"/>
          </a:solidFill>
        </p:spPr>
        <p:txBody>
          <a:bodyPr wrap="square" lIns="0" tIns="0" rIns="0" bIns="0" rtlCol="0"/>
          <a:lstStyle/>
          <a:p>
            <a:endParaRPr/>
          </a:p>
        </p:txBody>
      </p:sp>
      <p:sp>
        <p:nvSpPr>
          <p:cNvPr id="19" name="bg object 19"/>
          <p:cNvSpPr/>
          <p:nvPr/>
        </p:nvSpPr>
        <p:spPr>
          <a:xfrm>
            <a:off x="10124820" y="2172080"/>
            <a:ext cx="1283461" cy="1698752"/>
          </a:xfrm>
          <a:prstGeom prst="rect">
            <a:avLst/>
          </a:prstGeom>
          <a:blipFill>
            <a:blip r:embed="rId3" cstate="print"/>
            <a:stretch>
              <a:fillRect/>
            </a:stretch>
          </a:blipFill>
        </p:spPr>
        <p:txBody>
          <a:bodyPr wrap="square" lIns="0" tIns="0" rIns="0" bIns="0" rtlCol="0"/>
          <a:lstStyle/>
          <a:p>
            <a:endParaRPr/>
          </a:p>
        </p:txBody>
      </p:sp>
      <p:sp>
        <p:nvSpPr>
          <p:cNvPr id="20" name="bg object 20"/>
          <p:cNvSpPr/>
          <p:nvPr/>
        </p:nvSpPr>
        <p:spPr>
          <a:xfrm>
            <a:off x="2118360" y="3726179"/>
            <a:ext cx="932815" cy="508000"/>
          </a:xfrm>
          <a:custGeom>
            <a:avLst/>
            <a:gdLst/>
            <a:ahLst/>
            <a:cxnLst/>
            <a:rect l="l" t="t" r="r" b="b"/>
            <a:pathLst>
              <a:path w="932814" h="508000">
                <a:moveTo>
                  <a:pt x="866139" y="0"/>
                </a:moveTo>
                <a:lnTo>
                  <a:pt x="72135" y="0"/>
                </a:lnTo>
                <a:lnTo>
                  <a:pt x="0" y="507492"/>
                </a:lnTo>
                <a:lnTo>
                  <a:pt x="932688" y="507492"/>
                </a:lnTo>
                <a:lnTo>
                  <a:pt x="866139" y="0"/>
                </a:lnTo>
                <a:close/>
              </a:path>
            </a:pathLst>
          </a:custGeom>
          <a:solidFill>
            <a:srgbClr val="D2D0D4"/>
          </a:solidFill>
        </p:spPr>
        <p:txBody>
          <a:bodyPr wrap="square" lIns="0" tIns="0" rIns="0" bIns="0" rtlCol="0"/>
          <a:lstStyle/>
          <a:p>
            <a:endParaRPr/>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1/3/2022</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12188952" cy="6858000"/>
          </a:xfrm>
          <a:prstGeom prst="rect">
            <a:avLst/>
          </a:prstGeom>
          <a:blipFill>
            <a:blip r:embed="rId7" cstate="print"/>
            <a:stretch>
              <a:fillRect/>
            </a:stretch>
          </a:blipFill>
        </p:spPr>
        <p:txBody>
          <a:bodyPr wrap="square" lIns="0" tIns="0" rIns="0" bIns="0" rtlCol="0"/>
          <a:lstStyle/>
          <a:p>
            <a:endParaRPr/>
          </a:p>
        </p:txBody>
      </p:sp>
      <p:sp>
        <p:nvSpPr>
          <p:cNvPr id="2" name="Holder 2"/>
          <p:cNvSpPr>
            <a:spLocks noGrp="1"/>
          </p:cNvSpPr>
          <p:nvPr>
            <p:ph type="title"/>
          </p:nvPr>
        </p:nvSpPr>
        <p:spPr>
          <a:xfrm>
            <a:off x="5191886" y="147015"/>
            <a:ext cx="1808226" cy="612140"/>
          </a:xfrm>
          <a:prstGeom prst="rect">
            <a:avLst/>
          </a:prstGeom>
        </p:spPr>
        <p:txBody>
          <a:bodyPr wrap="square" lIns="0" tIns="0" rIns="0" bIns="0">
            <a:spAutoFit/>
          </a:bodyPr>
          <a:lstStyle>
            <a:lvl1pPr>
              <a:defRPr sz="2000" b="1" i="0">
                <a:solidFill>
                  <a:schemeClr val="tx1"/>
                </a:solidFill>
                <a:latin typeface="Calibri"/>
                <a:cs typeface="Calibri"/>
              </a:defRPr>
            </a:lvl1pPr>
          </a:lstStyle>
          <a:p>
            <a:endParaRPr/>
          </a:p>
        </p:txBody>
      </p:sp>
      <p:sp>
        <p:nvSpPr>
          <p:cNvPr id="3" name="Holder 3"/>
          <p:cNvSpPr>
            <a:spLocks noGrp="1"/>
          </p:cNvSpPr>
          <p:nvPr>
            <p:ph type="body" idx="1"/>
          </p:nvPr>
        </p:nvSpPr>
        <p:spPr>
          <a:xfrm>
            <a:off x="2686557" y="1634998"/>
            <a:ext cx="6818884" cy="3417570"/>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pPr/>
              <a:t>1/3/2022</a:t>
            </a:fld>
            <a:endParaRPr lang="en-US"/>
          </a:p>
        </p:txBody>
      </p:sp>
      <p:sp>
        <p:nvSpPr>
          <p:cNvPr id="6" name="Holder 6"/>
          <p:cNvSpPr>
            <a:spLocks noGrp="1"/>
          </p:cNvSpPr>
          <p:nvPr>
            <p:ph type="sldNum" sz="quarter" idx="7"/>
          </p:nvPr>
        </p:nvSpPr>
        <p:spPr>
          <a:xfrm>
            <a:off x="8778240" y="6377940"/>
            <a:ext cx="280416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rPr/>
              <a:pPr/>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18" Type="http://schemas.openxmlformats.org/officeDocument/2006/relationships/image" Target="../media/image19.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png"/><Relationship Id="rId17" Type="http://schemas.openxmlformats.org/officeDocument/2006/relationships/image" Target="../media/image18.png"/><Relationship Id="rId2" Type="http://schemas.openxmlformats.org/officeDocument/2006/relationships/image" Target="../media/image3.png"/><Relationship Id="rId16" Type="http://schemas.openxmlformats.org/officeDocument/2006/relationships/image" Target="../media/image17.png"/><Relationship Id="rId20"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5" Type="http://schemas.openxmlformats.org/officeDocument/2006/relationships/image" Target="../media/image16.png"/><Relationship Id="rId10" Type="http://schemas.openxmlformats.org/officeDocument/2006/relationships/image" Target="../media/image11.png"/><Relationship Id="rId19" Type="http://schemas.openxmlformats.org/officeDocument/2006/relationships/image" Target="../media/image20.pn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image" Target="../media/image1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1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png"/><Relationship Id="rId1" Type="http://schemas.openxmlformats.org/officeDocument/2006/relationships/slideLayout" Target="../slideLayouts/slideLayout5.xml"/><Relationship Id="rId6" Type="http://schemas.openxmlformats.org/officeDocument/2006/relationships/hyperlink" Target="http://slidemodel.com/account/plans/?utm_source=free&amp;utm_medium=button&amp;utm_campaign=freetemplate" TargetMode="External"/><Relationship Id="rId5" Type="http://schemas.openxmlformats.org/officeDocument/2006/relationships/image" Target="../media/image25.png"/><Relationship Id="rId4" Type="http://schemas.openxmlformats.org/officeDocument/2006/relationships/image" Target="../media/image24.png"/></Relationships>
</file>

<file path=ppt/slides/_rels/slide2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2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4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10" Type="http://schemas.openxmlformats.org/officeDocument/2006/relationships/image" Target="../media/image34.png"/><Relationship Id="rId4" Type="http://schemas.openxmlformats.org/officeDocument/2006/relationships/image" Target="../media/image28.png"/><Relationship Id="rId9" Type="http://schemas.openxmlformats.org/officeDocument/2006/relationships/image" Target="../media/image33.png"/></Relationships>
</file>

<file path=ppt/slides/_rels/slide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12189460" cy="117475"/>
          </a:xfrm>
          <a:custGeom>
            <a:avLst/>
            <a:gdLst/>
            <a:ahLst/>
            <a:cxnLst/>
            <a:rect l="l" t="t" r="r" b="b"/>
            <a:pathLst>
              <a:path w="12189460" h="117475">
                <a:moveTo>
                  <a:pt x="0" y="117348"/>
                </a:moveTo>
                <a:lnTo>
                  <a:pt x="12188952" y="117348"/>
                </a:lnTo>
                <a:lnTo>
                  <a:pt x="12188952" y="0"/>
                </a:lnTo>
                <a:lnTo>
                  <a:pt x="0" y="0"/>
                </a:lnTo>
                <a:lnTo>
                  <a:pt x="0" y="117348"/>
                </a:lnTo>
                <a:close/>
              </a:path>
            </a:pathLst>
          </a:custGeom>
          <a:solidFill>
            <a:srgbClr val="F1F1F1"/>
          </a:solidFill>
        </p:spPr>
        <p:txBody>
          <a:bodyPr wrap="square" lIns="0" tIns="0" rIns="0" bIns="0" rtlCol="0"/>
          <a:lstStyle/>
          <a:p>
            <a:endParaRPr/>
          </a:p>
        </p:txBody>
      </p:sp>
      <p:sp>
        <p:nvSpPr>
          <p:cNvPr id="3" name="object 3"/>
          <p:cNvSpPr/>
          <p:nvPr/>
        </p:nvSpPr>
        <p:spPr>
          <a:xfrm>
            <a:off x="0" y="932688"/>
            <a:ext cx="12189460" cy="5925820"/>
          </a:xfrm>
          <a:custGeom>
            <a:avLst/>
            <a:gdLst/>
            <a:ahLst/>
            <a:cxnLst/>
            <a:rect l="l" t="t" r="r" b="b"/>
            <a:pathLst>
              <a:path w="12189460" h="5925820">
                <a:moveTo>
                  <a:pt x="0" y="5925311"/>
                </a:moveTo>
                <a:lnTo>
                  <a:pt x="12188952" y="5925311"/>
                </a:lnTo>
                <a:lnTo>
                  <a:pt x="12188952" y="0"/>
                </a:lnTo>
                <a:lnTo>
                  <a:pt x="0" y="0"/>
                </a:lnTo>
                <a:lnTo>
                  <a:pt x="0" y="5925311"/>
                </a:lnTo>
                <a:close/>
              </a:path>
            </a:pathLst>
          </a:custGeom>
          <a:solidFill>
            <a:srgbClr val="F1F1F1"/>
          </a:solidFill>
        </p:spPr>
        <p:txBody>
          <a:bodyPr wrap="square" lIns="0" tIns="0" rIns="0" bIns="0" rtlCol="0"/>
          <a:lstStyle/>
          <a:p>
            <a:endParaRPr/>
          </a:p>
        </p:txBody>
      </p:sp>
      <p:sp>
        <p:nvSpPr>
          <p:cNvPr id="8" name="object 8"/>
          <p:cNvSpPr txBox="1"/>
          <p:nvPr/>
        </p:nvSpPr>
        <p:spPr>
          <a:xfrm>
            <a:off x="2817622" y="3131208"/>
            <a:ext cx="1433195" cy="421640"/>
          </a:xfrm>
          <a:prstGeom prst="rect">
            <a:avLst/>
          </a:prstGeom>
        </p:spPr>
        <p:txBody>
          <a:bodyPr vert="horz" wrap="square" lIns="0" tIns="28575" rIns="0" bIns="0" rtlCol="0">
            <a:spAutoFit/>
          </a:bodyPr>
          <a:lstStyle/>
          <a:p>
            <a:pPr marL="458470" indent="-459105">
              <a:lnSpc>
                <a:spcPct val="80000"/>
              </a:lnSpc>
              <a:spcBef>
                <a:spcPts val="225"/>
              </a:spcBef>
            </a:pPr>
            <a:r>
              <a:rPr sz="1600" spc="-5" dirty="0">
                <a:solidFill>
                  <a:srgbClr val="FFFFFF"/>
                </a:solidFill>
                <a:latin typeface="Arial"/>
                <a:cs typeface="Arial"/>
              </a:rPr>
              <a:t>Ma</a:t>
            </a:r>
            <a:r>
              <a:rPr sz="1600" dirty="0">
                <a:solidFill>
                  <a:srgbClr val="FFFFFF"/>
                </a:solidFill>
                <a:latin typeface="Arial"/>
                <a:cs typeface="Arial"/>
              </a:rPr>
              <a:t>c</a:t>
            </a:r>
            <a:r>
              <a:rPr sz="1600" spc="-5" dirty="0">
                <a:solidFill>
                  <a:srgbClr val="FFFFFF"/>
                </a:solidFill>
                <a:latin typeface="Arial"/>
                <a:cs typeface="Arial"/>
              </a:rPr>
              <a:t>roeconom</a:t>
            </a:r>
            <a:r>
              <a:rPr sz="1600" dirty="0">
                <a:solidFill>
                  <a:srgbClr val="FFFFFF"/>
                </a:solidFill>
                <a:latin typeface="Arial"/>
                <a:cs typeface="Arial"/>
              </a:rPr>
              <a:t>i</a:t>
            </a:r>
            <a:r>
              <a:rPr sz="1600" spc="-5" dirty="0">
                <a:solidFill>
                  <a:srgbClr val="FFFFFF"/>
                </a:solidFill>
                <a:latin typeface="Arial"/>
                <a:cs typeface="Arial"/>
              </a:rPr>
              <a:t>c  policy</a:t>
            </a:r>
            <a:endParaRPr sz="1600">
              <a:latin typeface="Arial"/>
              <a:cs typeface="Arial"/>
            </a:endParaRPr>
          </a:p>
        </p:txBody>
      </p:sp>
      <p:grpSp>
        <p:nvGrpSpPr>
          <p:cNvPr id="9" name="object 9"/>
          <p:cNvGrpSpPr/>
          <p:nvPr/>
        </p:nvGrpSpPr>
        <p:grpSpPr>
          <a:xfrm>
            <a:off x="1845564" y="1363472"/>
            <a:ext cx="3225165" cy="3224530"/>
            <a:chOff x="1845564" y="1363472"/>
            <a:chExt cx="3225165" cy="3224530"/>
          </a:xfrm>
        </p:grpSpPr>
        <p:sp>
          <p:nvSpPr>
            <p:cNvPr id="10" name="object 10"/>
            <p:cNvSpPr/>
            <p:nvPr/>
          </p:nvSpPr>
          <p:spPr>
            <a:xfrm>
              <a:off x="1845945" y="1363472"/>
              <a:ext cx="3224530" cy="3224530"/>
            </a:xfrm>
            <a:custGeom>
              <a:avLst/>
              <a:gdLst/>
              <a:ahLst/>
              <a:cxnLst/>
              <a:rect l="l" t="t" r="r" b="b"/>
              <a:pathLst>
                <a:path w="3224529" h="3224529">
                  <a:moveTo>
                    <a:pt x="1612010" y="0"/>
                  </a:moveTo>
                  <a:lnTo>
                    <a:pt x="0" y="1612011"/>
                  </a:lnTo>
                  <a:lnTo>
                    <a:pt x="1612010" y="3224022"/>
                  </a:lnTo>
                  <a:lnTo>
                    <a:pt x="3224022" y="1612011"/>
                  </a:lnTo>
                  <a:lnTo>
                    <a:pt x="1612010" y="0"/>
                  </a:lnTo>
                  <a:close/>
                </a:path>
              </a:pathLst>
            </a:custGeom>
            <a:solidFill>
              <a:srgbClr val="EE4655"/>
            </a:solidFill>
          </p:spPr>
          <p:txBody>
            <a:bodyPr wrap="square" lIns="0" tIns="0" rIns="0" bIns="0" rtlCol="0"/>
            <a:lstStyle/>
            <a:p>
              <a:endParaRPr/>
            </a:p>
          </p:txBody>
        </p:sp>
        <p:sp>
          <p:nvSpPr>
            <p:cNvPr id="11" name="object 11"/>
            <p:cNvSpPr/>
            <p:nvPr/>
          </p:nvSpPr>
          <p:spPr>
            <a:xfrm>
              <a:off x="1845564" y="2973324"/>
              <a:ext cx="3225165" cy="1614170"/>
            </a:xfrm>
            <a:custGeom>
              <a:avLst/>
              <a:gdLst/>
              <a:ahLst/>
              <a:cxnLst/>
              <a:rect l="l" t="t" r="r" b="b"/>
              <a:pathLst>
                <a:path w="3225165" h="1614170">
                  <a:moveTo>
                    <a:pt x="3223387" y="0"/>
                  </a:moveTo>
                  <a:lnTo>
                    <a:pt x="1397" y="0"/>
                  </a:lnTo>
                  <a:lnTo>
                    <a:pt x="0" y="1397"/>
                  </a:lnTo>
                  <a:lnTo>
                    <a:pt x="1612391" y="1613915"/>
                  </a:lnTo>
                  <a:lnTo>
                    <a:pt x="3224784" y="1397"/>
                  </a:lnTo>
                  <a:lnTo>
                    <a:pt x="3223387" y="0"/>
                  </a:lnTo>
                  <a:close/>
                </a:path>
              </a:pathLst>
            </a:custGeom>
            <a:solidFill>
              <a:srgbClr val="D41224">
                <a:alpha val="50195"/>
              </a:srgbClr>
            </a:solidFill>
          </p:spPr>
          <p:txBody>
            <a:bodyPr wrap="square" lIns="0" tIns="0" rIns="0" bIns="0" rtlCol="0"/>
            <a:lstStyle/>
            <a:p>
              <a:endParaRPr/>
            </a:p>
          </p:txBody>
        </p:sp>
        <p:sp>
          <p:nvSpPr>
            <p:cNvPr id="12" name="object 12"/>
            <p:cNvSpPr/>
            <p:nvPr/>
          </p:nvSpPr>
          <p:spPr>
            <a:xfrm>
              <a:off x="3215538" y="2282716"/>
              <a:ext cx="497205" cy="494030"/>
            </a:xfrm>
            <a:custGeom>
              <a:avLst/>
              <a:gdLst/>
              <a:ahLst/>
              <a:cxnLst/>
              <a:rect l="l" t="t" r="r" b="b"/>
              <a:pathLst>
                <a:path w="497204" h="494030">
                  <a:moveTo>
                    <a:pt x="414859" y="353549"/>
                  </a:moveTo>
                  <a:lnTo>
                    <a:pt x="306171" y="353549"/>
                  </a:lnTo>
                  <a:lnTo>
                    <a:pt x="306171" y="357613"/>
                  </a:lnTo>
                  <a:lnTo>
                    <a:pt x="310235" y="365868"/>
                  </a:lnTo>
                  <a:lnTo>
                    <a:pt x="318490" y="373996"/>
                  </a:lnTo>
                  <a:lnTo>
                    <a:pt x="425678" y="484740"/>
                  </a:lnTo>
                  <a:lnTo>
                    <a:pt x="440005" y="491670"/>
                  </a:lnTo>
                  <a:lnTo>
                    <a:pt x="456666" y="493980"/>
                  </a:lnTo>
                  <a:lnTo>
                    <a:pt x="473326" y="491670"/>
                  </a:lnTo>
                  <a:lnTo>
                    <a:pt x="487654" y="484740"/>
                  </a:lnTo>
                  <a:lnTo>
                    <a:pt x="494583" y="470528"/>
                  </a:lnTo>
                  <a:lnTo>
                    <a:pt x="496893" y="454006"/>
                  </a:lnTo>
                  <a:lnTo>
                    <a:pt x="494583" y="437484"/>
                  </a:lnTo>
                  <a:lnTo>
                    <a:pt x="487654" y="423272"/>
                  </a:lnTo>
                  <a:lnTo>
                    <a:pt x="414859" y="353549"/>
                  </a:lnTo>
                  <a:close/>
                </a:path>
                <a:path w="497204" h="494030">
                  <a:moveTo>
                    <a:pt x="215626" y="0"/>
                  </a:moveTo>
                  <a:lnTo>
                    <a:pt x="172846" y="0"/>
                  </a:lnTo>
                  <a:lnTo>
                    <a:pt x="130639" y="9035"/>
                  </a:lnTo>
                  <a:lnTo>
                    <a:pt x="90665" y="27105"/>
                  </a:lnTo>
                  <a:lnTo>
                    <a:pt x="54584" y="54210"/>
                  </a:lnTo>
                  <a:lnTo>
                    <a:pt x="27292" y="90108"/>
                  </a:lnTo>
                  <a:lnTo>
                    <a:pt x="9097" y="129864"/>
                  </a:lnTo>
                  <a:lnTo>
                    <a:pt x="53" y="171586"/>
                  </a:lnTo>
                  <a:lnTo>
                    <a:pt x="0" y="214368"/>
                  </a:lnTo>
                  <a:lnTo>
                    <a:pt x="9097" y="255824"/>
                  </a:lnTo>
                  <a:lnTo>
                    <a:pt x="27292" y="294554"/>
                  </a:lnTo>
                  <a:lnTo>
                    <a:pt x="54584" y="328911"/>
                  </a:lnTo>
                  <a:lnTo>
                    <a:pt x="92120" y="358359"/>
                  </a:lnTo>
                  <a:lnTo>
                    <a:pt x="133554" y="377209"/>
                  </a:lnTo>
                  <a:lnTo>
                    <a:pt x="177281" y="385807"/>
                  </a:lnTo>
                  <a:lnTo>
                    <a:pt x="221697" y="384500"/>
                  </a:lnTo>
                  <a:lnTo>
                    <a:pt x="265195" y="373632"/>
                  </a:lnTo>
                  <a:lnTo>
                    <a:pt x="306171" y="353549"/>
                  </a:lnTo>
                  <a:lnTo>
                    <a:pt x="414859" y="353549"/>
                  </a:lnTo>
                  <a:lnTo>
                    <a:pt x="398078" y="337476"/>
                  </a:lnTo>
                  <a:lnTo>
                    <a:pt x="172588" y="337476"/>
                  </a:lnTo>
                  <a:lnTo>
                    <a:pt x="129759" y="323699"/>
                  </a:lnTo>
                  <a:lnTo>
                    <a:pt x="91668" y="296145"/>
                  </a:lnTo>
                  <a:lnTo>
                    <a:pt x="63931" y="258295"/>
                  </a:lnTo>
                  <a:lnTo>
                    <a:pt x="50062" y="215727"/>
                  </a:lnTo>
                  <a:lnTo>
                    <a:pt x="50062" y="171586"/>
                  </a:lnTo>
                  <a:lnTo>
                    <a:pt x="63931" y="129017"/>
                  </a:lnTo>
                  <a:lnTo>
                    <a:pt x="91668" y="91167"/>
                  </a:lnTo>
                  <a:lnTo>
                    <a:pt x="129759" y="63613"/>
                  </a:lnTo>
                  <a:lnTo>
                    <a:pt x="172588" y="49836"/>
                  </a:lnTo>
                  <a:lnTo>
                    <a:pt x="325235" y="49836"/>
                  </a:lnTo>
                  <a:lnTo>
                    <a:pt x="296266" y="27105"/>
                  </a:lnTo>
                  <a:lnTo>
                    <a:pt x="257319" y="9035"/>
                  </a:lnTo>
                  <a:lnTo>
                    <a:pt x="215626" y="0"/>
                  </a:lnTo>
                  <a:close/>
                </a:path>
                <a:path w="497204" h="494030">
                  <a:moveTo>
                    <a:pt x="325235" y="49836"/>
                  </a:moveTo>
                  <a:lnTo>
                    <a:pt x="216995" y="49836"/>
                  </a:lnTo>
                  <a:lnTo>
                    <a:pt x="259824" y="63613"/>
                  </a:lnTo>
                  <a:lnTo>
                    <a:pt x="297916" y="91167"/>
                  </a:lnTo>
                  <a:lnTo>
                    <a:pt x="325591" y="129017"/>
                  </a:lnTo>
                  <a:lnTo>
                    <a:pt x="339429" y="171586"/>
                  </a:lnTo>
                  <a:lnTo>
                    <a:pt x="339429" y="215727"/>
                  </a:lnTo>
                  <a:lnTo>
                    <a:pt x="325591" y="258295"/>
                  </a:lnTo>
                  <a:lnTo>
                    <a:pt x="297916" y="296145"/>
                  </a:lnTo>
                  <a:lnTo>
                    <a:pt x="259824" y="323699"/>
                  </a:lnTo>
                  <a:lnTo>
                    <a:pt x="216995" y="337476"/>
                  </a:lnTo>
                  <a:lnTo>
                    <a:pt x="398078" y="337476"/>
                  </a:lnTo>
                  <a:lnTo>
                    <a:pt x="376275" y="316592"/>
                  </a:lnTo>
                  <a:lnTo>
                    <a:pt x="368020" y="308464"/>
                  </a:lnTo>
                  <a:lnTo>
                    <a:pt x="359765" y="304400"/>
                  </a:lnTo>
                  <a:lnTo>
                    <a:pt x="355574" y="304400"/>
                  </a:lnTo>
                  <a:lnTo>
                    <a:pt x="375814" y="263634"/>
                  </a:lnTo>
                  <a:lnTo>
                    <a:pt x="386773" y="220373"/>
                  </a:lnTo>
                  <a:lnTo>
                    <a:pt x="388101" y="176210"/>
                  </a:lnTo>
                  <a:lnTo>
                    <a:pt x="379450" y="132734"/>
                  </a:lnTo>
                  <a:lnTo>
                    <a:pt x="360468" y="91537"/>
                  </a:lnTo>
                  <a:lnTo>
                    <a:pt x="330809" y="54210"/>
                  </a:lnTo>
                  <a:lnTo>
                    <a:pt x="325235" y="49836"/>
                  </a:lnTo>
                  <a:close/>
                </a:path>
              </a:pathLst>
            </a:custGeom>
            <a:solidFill>
              <a:srgbClr val="FFFFFF"/>
            </a:solidFill>
          </p:spPr>
          <p:txBody>
            <a:bodyPr wrap="square" lIns="0" tIns="0" rIns="0" bIns="0" rtlCol="0"/>
            <a:lstStyle/>
            <a:p>
              <a:endParaRPr/>
            </a:p>
          </p:txBody>
        </p:sp>
        <p:sp>
          <p:nvSpPr>
            <p:cNvPr id="13" name="object 13"/>
            <p:cNvSpPr/>
            <p:nvPr/>
          </p:nvSpPr>
          <p:spPr>
            <a:xfrm>
              <a:off x="2689860" y="3049523"/>
              <a:ext cx="1764791" cy="457200"/>
            </a:xfrm>
            <a:prstGeom prst="rect">
              <a:avLst/>
            </a:prstGeom>
            <a:blipFill>
              <a:blip r:embed="rId2" cstate="print"/>
              <a:stretch>
                <a:fillRect/>
              </a:stretch>
            </a:blipFill>
          </p:spPr>
          <p:txBody>
            <a:bodyPr wrap="square" lIns="0" tIns="0" rIns="0" bIns="0" rtlCol="0"/>
            <a:lstStyle/>
            <a:p>
              <a:endParaRPr/>
            </a:p>
          </p:txBody>
        </p:sp>
        <p:sp>
          <p:nvSpPr>
            <p:cNvPr id="14" name="object 14"/>
            <p:cNvSpPr/>
            <p:nvPr/>
          </p:nvSpPr>
          <p:spPr>
            <a:xfrm>
              <a:off x="3148584" y="3244595"/>
              <a:ext cx="848868" cy="457199"/>
            </a:xfrm>
            <a:prstGeom prst="rect">
              <a:avLst/>
            </a:prstGeom>
            <a:blipFill>
              <a:blip r:embed="rId3" cstate="print"/>
              <a:stretch>
                <a:fillRect/>
              </a:stretch>
            </a:blipFill>
          </p:spPr>
          <p:txBody>
            <a:bodyPr wrap="square" lIns="0" tIns="0" rIns="0" bIns="0" rtlCol="0"/>
            <a:lstStyle/>
            <a:p>
              <a:endParaRPr/>
            </a:p>
          </p:txBody>
        </p:sp>
      </p:grpSp>
      <p:grpSp>
        <p:nvGrpSpPr>
          <p:cNvPr id="15" name="object 15"/>
          <p:cNvGrpSpPr/>
          <p:nvPr/>
        </p:nvGrpSpPr>
        <p:grpSpPr>
          <a:xfrm>
            <a:off x="798078" y="1939093"/>
            <a:ext cx="5947410" cy="4338955"/>
            <a:chOff x="798078" y="1939093"/>
            <a:chExt cx="5947410" cy="4338955"/>
          </a:xfrm>
        </p:grpSpPr>
        <p:sp>
          <p:nvSpPr>
            <p:cNvPr id="16" name="object 16"/>
            <p:cNvSpPr/>
            <p:nvPr/>
          </p:nvSpPr>
          <p:spPr>
            <a:xfrm>
              <a:off x="798078" y="1939093"/>
              <a:ext cx="3791785" cy="3699639"/>
            </a:xfrm>
            <a:prstGeom prst="rect">
              <a:avLst/>
            </a:prstGeom>
            <a:blipFill>
              <a:blip r:embed="rId4" cstate="print"/>
              <a:stretch>
                <a:fillRect/>
              </a:stretch>
            </a:blipFill>
          </p:spPr>
          <p:txBody>
            <a:bodyPr wrap="square" lIns="0" tIns="0" rIns="0" bIns="0" rtlCol="0"/>
            <a:lstStyle/>
            <a:p>
              <a:endParaRPr/>
            </a:p>
          </p:txBody>
        </p:sp>
        <p:sp>
          <p:nvSpPr>
            <p:cNvPr id="17" name="object 17"/>
            <p:cNvSpPr/>
            <p:nvPr/>
          </p:nvSpPr>
          <p:spPr>
            <a:xfrm>
              <a:off x="1028471" y="2139441"/>
              <a:ext cx="3792220" cy="3804285"/>
            </a:xfrm>
            <a:custGeom>
              <a:avLst/>
              <a:gdLst/>
              <a:ahLst/>
              <a:cxnLst/>
              <a:rect l="l" t="t" r="r" b="b"/>
              <a:pathLst>
                <a:path w="3792220" h="3804285">
                  <a:moveTo>
                    <a:pt x="0" y="0"/>
                  </a:moveTo>
                  <a:lnTo>
                    <a:pt x="680948" y="1677162"/>
                  </a:lnTo>
                  <a:lnTo>
                    <a:pt x="2188692" y="2980563"/>
                  </a:lnTo>
                  <a:lnTo>
                    <a:pt x="3791940" y="3804158"/>
                  </a:lnTo>
                  <a:lnTo>
                    <a:pt x="0" y="0"/>
                  </a:lnTo>
                  <a:close/>
                </a:path>
              </a:pathLst>
            </a:custGeom>
            <a:solidFill>
              <a:srgbClr val="F1F1F1"/>
            </a:solidFill>
          </p:spPr>
          <p:txBody>
            <a:bodyPr wrap="square" lIns="0" tIns="0" rIns="0" bIns="0" rtlCol="0"/>
            <a:lstStyle/>
            <a:p>
              <a:endParaRPr/>
            </a:p>
          </p:txBody>
        </p:sp>
        <p:sp>
          <p:nvSpPr>
            <p:cNvPr id="18" name="object 18"/>
            <p:cNvSpPr/>
            <p:nvPr/>
          </p:nvSpPr>
          <p:spPr>
            <a:xfrm>
              <a:off x="1898462" y="2256722"/>
              <a:ext cx="3832599" cy="3832531"/>
            </a:xfrm>
            <a:prstGeom prst="rect">
              <a:avLst/>
            </a:prstGeom>
            <a:blipFill>
              <a:blip r:embed="rId5" cstate="print"/>
              <a:stretch>
                <a:fillRect/>
              </a:stretch>
            </a:blipFill>
          </p:spPr>
          <p:txBody>
            <a:bodyPr wrap="square" lIns="0" tIns="0" rIns="0" bIns="0" rtlCol="0"/>
            <a:lstStyle/>
            <a:p>
              <a:endParaRPr/>
            </a:p>
          </p:txBody>
        </p:sp>
        <p:sp>
          <p:nvSpPr>
            <p:cNvPr id="19" name="object 19"/>
            <p:cNvSpPr/>
            <p:nvPr/>
          </p:nvSpPr>
          <p:spPr>
            <a:xfrm>
              <a:off x="2154174" y="2247899"/>
              <a:ext cx="4030345" cy="4029710"/>
            </a:xfrm>
            <a:custGeom>
              <a:avLst/>
              <a:gdLst/>
              <a:ahLst/>
              <a:cxnLst/>
              <a:rect l="l" t="t" r="r" b="b"/>
              <a:pathLst>
                <a:path w="4030345" h="4029710">
                  <a:moveTo>
                    <a:pt x="3639566" y="0"/>
                  </a:moveTo>
                  <a:lnTo>
                    <a:pt x="0" y="3639146"/>
                  </a:lnTo>
                  <a:lnTo>
                    <a:pt x="390525" y="4029697"/>
                  </a:lnTo>
                  <a:lnTo>
                    <a:pt x="4029964" y="390525"/>
                  </a:lnTo>
                  <a:lnTo>
                    <a:pt x="3639566" y="0"/>
                  </a:lnTo>
                  <a:close/>
                </a:path>
              </a:pathLst>
            </a:custGeom>
            <a:solidFill>
              <a:srgbClr val="F1F1F1"/>
            </a:solidFill>
          </p:spPr>
          <p:txBody>
            <a:bodyPr wrap="square" lIns="0" tIns="0" rIns="0" bIns="0" rtlCol="0"/>
            <a:lstStyle/>
            <a:p>
              <a:endParaRPr/>
            </a:p>
          </p:txBody>
        </p:sp>
        <p:sp>
          <p:nvSpPr>
            <p:cNvPr id="20" name="object 20"/>
            <p:cNvSpPr/>
            <p:nvPr/>
          </p:nvSpPr>
          <p:spPr>
            <a:xfrm>
              <a:off x="4261357" y="2536443"/>
              <a:ext cx="2483485" cy="2483485"/>
            </a:xfrm>
            <a:custGeom>
              <a:avLst/>
              <a:gdLst/>
              <a:ahLst/>
              <a:cxnLst/>
              <a:rect l="l" t="t" r="r" b="b"/>
              <a:pathLst>
                <a:path w="2483484" h="2483485">
                  <a:moveTo>
                    <a:pt x="1241678" y="0"/>
                  </a:moveTo>
                  <a:lnTo>
                    <a:pt x="0" y="1241678"/>
                  </a:lnTo>
                  <a:lnTo>
                    <a:pt x="1241678" y="2483230"/>
                  </a:lnTo>
                  <a:lnTo>
                    <a:pt x="2483231" y="1241678"/>
                  </a:lnTo>
                  <a:lnTo>
                    <a:pt x="1241678" y="0"/>
                  </a:lnTo>
                  <a:close/>
                </a:path>
              </a:pathLst>
            </a:custGeom>
            <a:solidFill>
              <a:srgbClr val="F68E2E"/>
            </a:solidFill>
          </p:spPr>
          <p:txBody>
            <a:bodyPr wrap="square" lIns="0" tIns="0" rIns="0" bIns="0" rtlCol="0"/>
            <a:lstStyle/>
            <a:p>
              <a:endParaRPr/>
            </a:p>
          </p:txBody>
        </p:sp>
        <p:sp>
          <p:nvSpPr>
            <p:cNvPr id="21" name="object 21"/>
            <p:cNvSpPr/>
            <p:nvPr/>
          </p:nvSpPr>
          <p:spPr>
            <a:xfrm>
              <a:off x="4261104" y="3776472"/>
              <a:ext cx="2484120" cy="1243965"/>
            </a:xfrm>
            <a:custGeom>
              <a:avLst/>
              <a:gdLst/>
              <a:ahLst/>
              <a:cxnLst/>
              <a:rect l="l" t="t" r="r" b="b"/>
              <a:pathLst>
                <a:path w="2484120" h="1243964">
                  <a:moveTo>
                    <a:pt x="2482977" y="0"/>
                  </a:moveTo>
                  <a:lnTo>
                    <a:pt x="1143" y="0"/>
                  </a:lnTo>
                  <a:lnTo>
                    <a:pt x="0" y="1142"/>
                  </a:lnTo>
                  <a:lnTo>
                    <a:pt x="1242060" y="1243583"/>
                  </a:lnTo>
                  <a:lnTo>
                    <a:pt x="2484120" y="1142"/>
                  </a:lnTo>
                  <a:lnTo>
                    <a:pt x="2482977" y="0"/>
                  </a:lnTo>
                  <a:close/>
                </a:path>
              </a:pathLst>
            </a:custGeom>
            <a:solidFill>
              <a:srgbClr val="D26909">
                <a:alpha val="50195"/>
              </a:srgbClr>
            </a:solidFill>
          </p:spPr>
          <p:txBody>
            <a:bodyPr wrap="square" lIns="0" tIns="0" rIns="0" bIns="0" rtlCol="0"/>
            <a:lstStyle/>
            <a:p>
              <a:endParaRPr/>
            </a:p>
          </p:txBody>
        </p:sp>
        <p:sp>
          <p:nvSpPr>
            <p:cNvPr id="22" name="object 22"/>
            <p:cNvSpPr/>
            <p:nvPr/>
          </p:nvSpPr>
          <p:spPr>
            <a:xfrm>
              <a:off x="5509260" y="3188207"/>
              <a:ext cx="116205" cy="364490"/>
            </a:xfrm>
            <a:custGeom>
              <a:avLst/>
              <a:gdLst/>
              <a:ahLst/>
              <a:cxnLst/>
              <a:rect l="l" t="t" r="r" b="b"/>
              <a:pathLst>
                <a:path w="116204" h="364489">
                  <a:moveTo>
                    <a:pt x="57912" y="0"/>
                  </a:moveTo>
                  <a:lnTo>
                    <a:pt x="57023" y="0"/>
                  </a:lnTo>
                  <a:lnTo>
                    <a:pt x="888" y="27558"/>
                  </a:lnTo>
                  <a:lnTo>
                    <a:pt x="888" y="28447"/>
                  </a:lnTo>
                  <a:lnTo>
                    <a:pt x="0" y="28447"/>
                  </a:lnTo>
                  <a:lnTo>
                    <a:pt x="0" y="329564"/>
                  </a:lnTo>
                  <a:lnTo>
                    <a:pt x="888" y="330453"/>
                  </a:lnTo>
                  <a:lnTo>
                    <a:pt x="57023" y="363346"/>
                  </a:lnTo>
                  <a:lnTo>
                    <a:pt x="57023" y="364236"/>
                  </a:lnTo>
                  <a:lnTo>
                    <a:pt x="58800" y="364236"/>
                  </a:lnTo>
                  <a:lnTo>
                    <a:pt x="58800" y="363346"/>
                  </a:lnTo>
                  <a:lnTo>
                    <a:pt x="59689" y="363346"/>
                  </a:lnTo>
                  <a:lnTo>
                    <a:pt x="67155" y="358901"/>
                  </a:lnTo>
                  <a:lnTo>
                    <a:pt x="56134" y="358901"/>
                  </a:lnTo>
                  <a:lnTo>
                    <a:pt x="3555" y="327787"/>
                  </a:lnTo>
                  <a:lnTo>
                    <a:pt x="3555" y="32003"/>
                  </a:lnTo>
                  <a:lnTo>
                    <a:pt x="115824" y="32003"/>
                  </a:lnTo>
                  <a:lnTo>
                    <a:pt x="115824" y="27558"/>
                  </a:lnTo>
                  <a:lnTo>
                    <a:pt x="114935" y="26669"/>
                  </a:lnTo>
                  <a:lnTo>
                    <a:pt x="57912" y="0"/>
                  </a:lnTo>
                  <a:close/>
                </a:path>
                <a:path w="116204" h="364489">
                  <a:moveTo>
                    <a:pt x="115824" y="32003"/>
                  </a:moveTo>
                  <a:lnTo>
                    <a:pt x="3555" y="32003"/>
                  </a:lnTo>
                  <a:lnTo>
                    <a:pt x="56134" y="56895"/>
                  </a:lnTo>
                  <a:lnTo>
                    <a:pt x="56134" y="358901"/>
                  </a:lnTo>
                  <a:lnTo>
                    <a:pt x="67155" y="358901"/>
                  </a:lnTo>
                  <a:lnTo>
                    <a:pt x="114935" y="330453"/>
                  </a:lnTo>
                  <a:lnTo>
                    <a:pt x="115824" y="330453"/>
                  </a:lnTo>
                  <a:lnTo>
                    <a:pt x="115824" y="32003"/>
                  </a:lnTo>
                  <a:close/>
                </a:path>
              </a:pathLst>
            </a:custGeom>
            <a:solidFill>
              <a:srgbClr val="FFFFFF"/>
            </a:solidFill>
          </p:spPr>
          <p:txBody>
            <a:bodyPr wrap="square" lIns="0" tIns="0" rIns="0" bIns="0" rtlCol="0"/>
            <a:lstStyle/>
            <a:p>
              <a:endParaRPr/>
            </a:p>
          </p:txBody>
        </p:sp>
        <p:sp>
          <p:nvSpPr>
            <p:cNvPr id="23" name="object 23"/>
            <p:cNvSpPr/>
            <p:nvPr/>
          </p:nvSpPr>
          <p:spPr>
            <a:xfrm>
              <a:off x="5245607" y="3310127"/>
              <a:ext cx="245363" cy="242316"/>
            </a:xfrm>
            <a:prstGeom prst="rect">
              <a:avLst/>
            </a:prstGeom>
            <a:blipFill>
              <a:blip r:embed="rId6" cstate="print"/>
              <a:stretch>
                <a:fillRect/>
              </a:stretch>
            </a:blipFill>
          </p:spPr>
          <p:txBody>
            <a:bodyPr wrap="square" lIns="0" tIns="0" rIns="0" bIns="0" rtlCol="0"/>
            <a:lstStyle/>
            <a:p>
              <a:endParaRPr/>
            </a:p>
          </p:txBody>
        </p:sp>
        <p:sp>
          <p:nvSpPr>
            <p:cNvPr id="24" name="object 24"/>
            <p:cNvSpPr/>
            <p:nvPr/>
          </p:nvSpPr>
          <p:spPr>
            <a:xfrm>
              <a:off x="4850892" y="3890772"/>
              <a:ext cx="1434084" cy="457200"/>
            </a:xfrm>
            <a:prstGeom prst="rect">
              <a:avLst/>
            </a:prstGeom>
            <a:blipFill>
              <a:blip r:embed="rId7" cstate="print"/>
              <a:stretch>
                <a:fillRect/>
              </a:stretch>
            </a:blipFill>
          </p:spPr>
          <p:txBody>
            <a:bodyPr wrap="square" lIns="0" tIns="0" rIns="0" bIns="0" rtlCol="0"/>
            <a:lstStyle/>
            <a:p>
              <a:endParaRPr/>
            </a:p>
          </p:txBody>
        </p:sp>
      </p:grpSp>
      <p:sp>
        <p:nvSpPr>
          <p:cNvPr id="25" name="object 25"/>
          <p:cNvSpPr txBox="1"/>
          <p:nvPr/>
        </p:nvSpPr>
        <p:spPr>
          <a:xfrm>
            <a:off x="4965953" y="3940809"/>
            <a:ext cx="511175" cy="269240"/>
          </a:xfrm>
          <a:prstGeom prst="rect">
            <a:avLst/>
          </a:prstGeom>
        </p:spPr>
        <p:txBody>
          <a:bodyPr vert="horz" wrap="square" lIns="0" tIns="12065" rIns="0" bIns="0" rtlCol="0">
            <a:spAutoFit/>
          </a:bodyPr>
          <a:lstStyle/>
          <a:p>
            <a:pPr marL="12700">
              <a:lnSpc>
                <a:spcPct val="100000"/>
              </a:lnSpc>
              <a:spcBef>
                <a:spcPts val="95"/>
              </a:spcBef>
            </a:pPr>
            <a:r>
              <a:rPr sz="1600" spc="-5" dirty="0">
                <a:solidFill>
                  <a:srgbClr val="FFFFFF"/>
                </a:solidFill>
                <a:latin typeface="Arial"/>
                <a:cs typeface="Arial"/>
              </a:rPr>
              <a:t>Fi</a:t>
            </a:r>
            <a:r>
              <a:rPr sz="1600" dirty="0">
                <a:solidFill>
                  <a:srgbClr val="FFFFFF"/>
                </a:solidFill>
                <a:latin typeface="Arial"/>
                <a:cs typeface="Arial"/>
              </a:rPr>
              <a:t>s</a:t>
            </a:r>
            <a:r>
              <a:rPr sz="1600" spc="-5" dirty="0">
                <a:solidFill>
                  <a:srgbClr val="FFFFFF"/>
                </a:solidFill>
                <a:latin typeface="Arial"/>
                <a:cs typeface="Arial"/>
              </a:rPr>
              <a:t>ca</a:t>
            </a:r>
            <a:endParaRPr sz="1600">
              <a:latin typeface="Arial"/>
              <a:cs typeface="Arial"/>
            </a:endParaRPr>
          </a:p>
        </p:txBody>
      </p:sp>
      <p:grpSp>
        <p:nvGrpSpPr>
          <p:cNvPr id="27" name="object 27"/>
          <p:cNvGrpSpPr/>
          <p:nvPr/>
        </p:nvGrpSpPr>
        <p:grpSpPr>
          <a:xfrm>
            <a:off x="5062854" y="1630555"/>
            <a:ext cx="4030345" cy="4391025"/>
            <a:chOff x="5062854" y="1630555"/>
            <a:chExt cx="4030345" cy="4391025"/>
          </a:xfrm>
        </p:grpSpPr>
        <p:sp>
          <p:nvSpPr>
            <p:cNvPr id="28" name="object 28"/>
            <p:cNvSpPr/>
            <p:nvPr/>
          </p:nvSpPr>
          <p:spPr>
            <a:xfrm>
              <a:off x="5446398" y="1630555"/>
              <a:ext cx="3413245" cy="3413119"/>
            </a:xfrm>
            <a:prstGeom prst="rect">
              <a:avLst/>
            </a:prstGeom>
            <a:blipFill>
              <a:blip r:embed="rId8" cstate="print"/>
              <a:stretch>
                <a:fillRect/>
              </a:stretch>
            </a:blipFill>
          </p:spPr>
          <p:txBody>
            <a:bodyPr wrap="square" lIns="0" tIns="0" rIns="0" bIns="0" rtlCol="0"/>
            <a:lstStyle/>
            <a:p>
              <a:endParaRPr/>
            </a:p>
          </p:txBody>
        </p:sp>
        <p:sp>
          <p:nvSpPr>
            <p:cNvPr id="29" name="object 29"/>
            <p:cNvSpPr/>
            <p:nvPr/>
          </p:nvSpPr>
          <p:spPr>
            <a:xfrm>
              <a:off x="5062854" y="1819909"/>
              <a:ext cx="4030345" cy="4029710"/>
            </a:xfrm>
            <a:custGeom>
              <a:avLst/>
              <a:gdLst/>
              <a:ahLst/>
              <a:cxnLst/>
              <a:rect l="l" t="t" r="r" b="b"/>
              <a:pathLst>
                <a:path w="4030345" h="4029710">
                  <a:moveTo>
                    <a:pt x="3639439" y="0"/>
                  </a:moveTo>
                  <a:lnTo>
                    <a:pt x="0" y="3639184"/>
                  </a:lnTo>
                  <a:lnTo>
                    <a:pt x="390398" y="4029671"/>
                  </a:lnTo>
                  <a:lnTo>
                    <a:pt x="4029964" y="390525"/>
                  </a:lnTo>
                  <a:lnTo>
                    <a:pt x="3639439" y="0"/>
                  </a:lnTo>
                  <a:close/>
                </a:path>
              </a:pathLst>
            </a:custGeom>
            <a:solidFill>
              <a:srgbClr val="F1F1F1"/>
            </a:solidFill>
          </p:spPr>
          <p:txBody>
            <a:bodyPr wrap="square" lIns="0" tIns="0" rIns="0" bIns="0" rtlCol="0"/>
            <a:lstStyle/>
            <a:p>
              <a:endParaRPr/>
            </a:p>
          </p:txBody>
        </p:sp>
        <p:sp>
          <p:nvSpPr>
            <p:cNvPr id="30" name="object 30"/>
            <p:cNvSpPr/>
            <p:nvPr/>
          </p:nvSpPr>
          <p:spPr>
            <a:xfrm>
              <a:off x="5497194" y="4015358"/>
              <a:ext cx="2005964" cy="2005964"/>
            </a:xfrm>
            <a:custGeom>
              <a:avLst/>
              <a:gdLst/>
              <a:ahLst/>
              <a:cxnLst/>
              <a:rect l="l" t="t" r="r" b="b"/>
              <a:pathLst>
                <a:path w="2005965" h="2005964">
                  <a:moveTo>
                    <a:pt x="1002918" y="0"/>
                  </a:moveTo>
                  <a:lnTo>
                    <a:pt x="0" y="1003046"/>
                  </a:lnTo>
                  <a:lnTo>
                    <a:pt x="1002918" y="2005926"/>
                  </a:lnTo>
                  <a:lnTo>
                    <a:pt x="2005837" y="1003046"/>
                  </a:lnTo>
                  <a:lnTo>
                    <a:pt x="1002918" y="0"/>
                  </a:lnTo>
                  <a:close/>
                </a:path>
              </a:pathLst>
            </a:custGeom>
            <a:solidFill>
              <a:srgbClr val="0E5E8B"/>
            </a:solidFill>
          </p:spPr>
          <p:txBody>
            <a:bodyPr wrap="square" lIns="0" tIns="0" rIns="0" bIns="0" rtlCol="0"/>
            <a:lstStyle/>
            <a:p>
              <a:endParaRPr/>
            </a:p>
          </p:txBody>
        </p:sp>
        <p:sp>
          <p:nvSpPr>
            <p:cNvPr id="31" name="object 31"/>
            <p:cNvSpPr/>
            <p:nvPr/>
          </p:nvSpPr>
          <p:spPr>
            <a:xfrm>
              <a:off x="5497067" y="5017008"/>
              <a:ext cx="2005964" cy="1004569"/>
            </a:xfrm>
            <a:custGeom>
              <a:avLst/>
              <a:gdLst/>
              <a:ahLst/>
              <a:cxnLst/>
              <a:rect l="l" t="t" r="r" b="b"/>
              <a:pathLst>
                <a:path w="2005965" h="1004570">
                  <a:moveTo>
                    <a:pt x="2004695" y="0"/>
                  </a:moveTo>
                  <a:lnTo>
                    <a:pt x="889" y="0"/>
                  </a:lnTo>
                  <a:lnTo>
                    <a:pt x="0" y="889"/>
                  </a:lnTo>
                  <a:lnTo>
                    <a:pt x="1002792" y="1004316"/>
                  </a:lnTo>
                  <a:lnTo>
                    <a:pt x="2005584" y="889"/>
                  </a:lnTo>
                  <a:lnTo>
                    <a:pt x="2004695" y="0"/>
                  </a:lnTo>
                  <a:close/>
                </a:path>
              </a:pathLst>
            </a:custGeom>
            <a:solidFill>
              <a:srgbClr val="0A4669">
                <a:alpha val="50195"/>
              </a:srgbClr>
            </a:solidFill>
          </p:spPr>
          <p:txBody>
            <a:bodyPr wrap="square" lIns="0" tIns="0" rIns="0" bIns="0" rtlCol="0"/>
            <a:lstStyle/>
            <a:p>
              <a:endParaRPr/>
            </a:p>
          </p:txBody>
        </p:sp>
        <p:sp>
          <p:nvSpPr>
            <p:cNvPr id="32" name="object 32"/>
            <p:cNvSpPr/>
            <p:nvPr/>
          </p:nvSpPr>
          <p:spPr>
            <a:xfrm>
              <a:off x="6399464" y="4456175"/>
              <a:ext cx="188595" cy="365760"/>
            </a:xfrm>
            <a:custGeom>
              <a:avLst/>
              <a:gdLst/>
              <a:ahLst/>
              <a:cxnLst/>
              <a:rect l="l" t="t" r="r" b="b"/>
              <a:pathLst>
                <a:path w="188595" h="365760">
                  <a:moveTo>
                    <a:pt x="88584" y="0"/>
                  </a:moveTo>
                  <a:lnTo>
                    <a:pt x="74614" y="507"/>
                  </a:lnTo>
                  <a:lnTo>
                    <a:pt x="72709" y="2286"/>
                  </a:lnTo>
                  <a:lnTo>
                    <a:pt x="72328" y="17906"/>
                  </a:lnTo>
                  <a:lnTo>
                    <a:pt x="72455" y="27686"/>
                  </a:lnTo>
                  <a:lnTo>
                    <a:pt x="72328" y="42037"/>
                  </a:lnTo>
                  <a:lnTo>
                    <a:pt x="36000" y="57882"/>
                  </a:lnTo>
                  <a:lnTo>
                    <a:pt x="7461" y="93065"/>
                  </a:lnTo>
                  <a:lnTo>
                    <a:pt x="2478" y="117729"/>
                  </a:lnTo>
                  <a:lnTo>
                    <a:pt x="4335" y="139944"/>
                  </a:lnTo>
                  <a:lnTo>
                    <a:pt x="25767" y="174325"/>
                  </a:lnTo>
                  <a:lnTo>
                    <a:pt x="69074" y="199628"/>
                  </a:lnTo>
                  <a:lnTo>
                    <a:pt x="95188" y="210312"/>
                  </a:lnTo>
                  <a:lnTo>
                    <a:pt x="101792" y="213232"/>
                  </a:lnTo>
                  <a:lnTo>
                    <a:pt x="108269" y="216788"/>
                  </a:lnTo>
                  <a:lnTo>
                    <a:pt x="113984" y="221361"/>
                  </a:lnTo>
                  <a:lnTo>
                    <a:pt x="122765" y="232977"/>
                  </a:lnTo>
                  <a:lnTo>
                    <a:pt x="124509" y="245808"/>
                  </a:lnTo>
                  <a:lnTo>
                    <a:pt x="119467" y="257686"/>
                  </a:lnTo>
                  <a:lnTo>
                    <a:pt x="107888" y="266446"/>
                  </a:lnTo>
                  <a:lnTo>
                    <a:pt x="99816" y="269263"/>
                  </a:lnTo>
                  <a:lnTo>
                    <a:pt x="91600" y="270890"/>
                  </a:lnTo>
                  <a:lnTo>
                    <a:pt x="83242" y="271375"/>
                  </a:lnTo>
                  <a:lnTo>
                    <a:pt x="74741" y="270763"/>
                  </a:lnTo>
                  <a:lnTo>
                    <a:pt x="36468" y="261191"/>
                  </a:lnTo>
                  <a:lnTo>
                    <a:pt x="15051" y="250951"/>
                  </a:lnTo>
                  <a:lnTo>
                    <a:pt x="12257" y="252094"/>
                  </a:lnTo>
                  <a:lnTo>
                    <a:pt x="1462" y="288417"/>
                  </a:lnTo>
                  <a:lnTo>
                    <a:pt x="0" y="295749"/>
                  </a:lnTo>
                  <a:lnTo>
                    <a:pt x="716" y="300783"/>
                  </a:lnTo>
                  <a:lnTo>
                    <a:pt x="44541" y="319359"/>
                  </a:lnTo>
                  <a:lnTo>
                    <a:pt x="68518" y="323342"/>
                  </a:lnTo>
                  <a:lnTo>
                    <a:pt x="68899" y="323976"/>
                  </a:lnTo>
                  <a:lnTo>
                    <a:pt x="69026" y="353949"/>
                  </a:lnTo>
                  <a:lnTo>
                    <a:pt x="69280" y="361188"/>
                  </a:lnTo>
                  <a:lnTo>
                    <a:pt x="72709" y="365506"/>
                  </a:lnTo>
                  <a:lnTo>
                    <a:pt x="99329" y="365650"/>
                  </a:lnTo>
                  <a:lnTo>
                    <a:pt x="112587" y="365251"/>
                  </a:lnTo>
                  <a:lnTo>
                    <a:pt x="116143" y="361569"/>
                  </a:lnTo>
                  <a:lnTo>
                    <a:pt x="116143" y="346710"/>
                  </a:lnTo>
                  <a:lnTo>
                    <a:pt x="116651" y="338709"/>
                  </a:lnTo>
                  <a:lnTo>
                    <a:pt x="115889" y="322961"/>
                  </a:lnTo>
                  <a:lnTo>
                    <a:pt x="119445" y="318769"/>
                  </a:lnTo>
                  <a:lnTo>
                    <a:pt x="127065" y="316738"/>
                  </a:lnTo>
                  <a:lnTo>
                    <a:pt x="139944" y="312237"/>
                  </a:lnTo>
                  <a:lnTo>
                    <a:pt x="171769" y="288163"/>
                  </a:lnTo>
                  <a:lnTo>
                    <a:pt x="188104" y="221948"/>
                  </a:lnTo>
                  <a:lnTo>
                    <a:pt x="173787" y="190382"/>
                  </a:lnTo>
                  <a:lnTo>
                    <a:pt x="145861" y="166116"/>
                  </a:lnTo>
                  <a:lnTo>
                    <a:pt x="134927" y="160460"/>
                  </a:lnTo>
                  <a:lnTo>
                    <a:pt x="123731" y="155352"/>
                  </a:lnTo>
                  <a:lnTo>
                    <a:pt x="94539" y="143101"/>
                  </a:lnTo>
                  <a:lnTo>
                    <a:pt x="88251" y="139922"/>
                  </a:lnTo>
                  <a:lnTo>
                    <a:pt x="82224" y="136314"/>
                  </a:lnTo>
                  <a:lnTo>
                    <a:pt x="76519" y="132206"/>
                  </a:lnTo>
                  <a:lnTo>
                    <a:pt x="68708" y="122378"/>
                  </a:lnTo>
                  <a:lnTo>
                    <a:pt x="67184" y="111585"/>
                  </a:lnTo>
                  <a:lnTo>
                    <a:pt x="71661" y="101578"/>
                  </a:lnTo>
                  <a:lnTo>
                    <a:pt x="81853" y="94106"/>
                  </a:lnTo>
                  <a:lnTo>
                    <a:pt x="86552" y="92075"/>
                  </a:lnTo>
                  <a:lnTo>
                    <a:pt x="91632" y="91312"/>
                  </a:lnTo>
                  <a:lnTo>
                    <a:pt x="96712" y="91059"/>
                  </a:lnTo>
                  <a:lnTo>
                    <a:pt x="111474" y="91180"/>
                  </a:lnTo>
                  <a:lnTo>
                    <a:pt x="125843" y="93075"/>
                  </a:lnTo>
                  <a:lnTo>
                    <a:pt x="139807" y="96756"/>
                  </a:lnTo>
                  <a:lnTo>
                    <a:pt x="153354" y="102235"/>
                  </a:lnTo>
                  <a:lnTo>
                    <a:pt x="162371" y="106553"/>
                  </a:lnTo>
                  <a:lnTo>
                    <a:pt x="165419" y="105156"/>
                  </a:lnTo>
                  <a:lnTo>
                    <a:pt x="179135" y="59562"/>
                  </a:lnTo>
                  <a:lnTo>
                    <a:pt x="176595" y="55244"/>
                  </a:lnTo>
                  <a:lnTo>
                    <a:pt x="170372" y="52324"/>
                  </a:lnTo>
                  <a:lnTo>
                    <a:pt x="118429" y="39369"/>
                  </a:lnTo>
                  <a:lnTo>
                    <a:pt x="118429" y="22987"/>
                  </a:lnTo>
                  <a:lnTo>
                    <a:pt x="117998" y="9771"/>
                  </a:lnTo>
                  <a:lnTo>
                    <a:pt x="115460" y="2984"/>
                  </a:lnTo>
                  <a:lnTo>
                    <a:pt x="108660" y="484"/>
                  </a:lnTo>
                  <a:lnTo>
                    <a:pt x="88584" y="0"/>
                  </a:lnTo>
                  <a:close/>
                </a:path>
              </a:pathLst>
            </a:custGeom>
            <a:solidFill>
              <a:srgbClr val="FFFFFF"/>
            </a:solidFill>
          </p:spPr>
          <p:txBody>
            <a:bodyPr wrap="square" lIns="0" tIns="0" rIns="0" bIns="0" rtlCol="0"/>
            <a:lstStyle/>
            <a:p>
              <a:endParaRPr/>
            </a:p>
          </p:txBody>
        </p:sp>
        <p:sp>
          <p:nvSpPr>
            <p:cNvPr id="33" name="object 33"/>
            <p:cNvSpPr/>
            <p:nvPr/>
          </p:nvSpPr>
          <p:spPr>
            <a:xfrm>
              <a:off x="5735192" y="1777491"/>
              <a:ext cx="2005964" cy="2005964"/>
            </a:xfrm>
            <a:custGeom>
              <a:avLst/>
              <a:gdLst/>
              <a:ahLst/>
              <a:cxnLst/>
              <a:rect l="l" t="t" r="r" b="b"/>
              <a:pathLst>
                <a:path w="2005965" h="2005964">
                  <a:moveTo>
                    <a:pt x="1002918" y="0"/>
                  </a:moveTo>
                  <a:lnTo>
                    <a:pt x="0" y="1002919"/>
                  </a:lnTo>
                  <a:lnTo>
                    <a:pt x="1002918" y="2005838"/>
                  </a:lnTo>
                  <a:lnTo>
                    <a:pt x="2005838" y="1002919"/>
                  </a:lnTo>
                  <a:lnTo>
                    <a:pt x="1002918" y="0"/>
                  </a:lnTo>
                  <a:close/>
                </a:path>
              </a:pathLst>
            </a:custGeom>
            <a:solidFill>
              <a:srgbClr val="4D4D4D"/>
            </a:solidFill>
          </p:spPr>
          <p:txBody>
            <a:bodyPr wrap="square" lIns="0" tIns="0" rIns="0" bIns="0" rtlCol="0"/>
            <a:lstStyle/>
            <a:p>
              <a:endParaRPr/>
            </a:p>
          </p:txBody>
        </p:sp>
        <p:sp>
          <p:nvSpPr>
            <p:cNvPr id="34" name="object 34"/>
            <p:cNvSpPr/>
            <p:nvPr/>
          </p:nvSpPr>
          <p:spPr>
            <a:xfrm>
              <a:off x="5734811" y="2779775"/>
              <a:ext cx="2005964" cy="1004569"/>
            </a:xfrm>
            <a:custGeom>
              <a:avLst/>
              <a:gdLst/>
              <a:ahLst/>
              <a:cxnLst/>
              <a:rect l="l" t="t" r="r" b="b"/>
              <a:pathLst>
                <a:path w="2005965" h="1004570">
                  <a:moveTo>
                    <a:pt x="2004694" y="0"/>
                  </a:moveTo>
                  <a:lnTo>
                    <a:pt x="888" y="0"/>
                  </a:lnTo>
                  <a:lnTo>
                    <a:pt x="0" y="888"/>
                  </a:lnTo>
                  <a:lnTo>
                    <a:pt x="1002791" y="1004316"/>
                  </a:lnTo>
                  <a:lnTo>
                    <a:pt x="2005584" y="888"/>
                  </a:lnTo>
                  <a:lnTo>
                    <a:pt x="2004694" y="0"/>
                  </a:lnTo>
                  <a:close/>
                </a:path>
              </a:pathLst>
            </a:custGeom>
            <a:solidFill>
              <a:srgbClr val="393939">
                <a:alpha val="50195"/>
              </a:srgbClr>
            </a:solidFill>
          </p:spPr>
          <p:txBody>
            <a:bodyPr wrap="square" lIns="0" tIns="0" rIns="0" bIns="0" rtlCol="0"/>
            <a:lstStyle/>
            <a:p>
              <a:endParaRPr/>
            </a:p>
          </p:txBody>
        </p:sp>
        <p:sp>
          <p:nvSpPr>
            <p:cNvPr id="35" name="object 35"/>
            <p:cNvSpPr/>
            <p:nvPr/>
          </p:nvSpPr>
          <p:spPr>
            <a:xfrm>
              <a:off x="6227063" y="2749295"/>
              <a:ext cx="1042415" cy="403860"/>
            </a:xfrm>
            <a:prstGeom prst="rect">
              <a:avLst/>
            </a:prstGeom>
            <a:blipFill>
              <a:blip r:embed="rId9" cstate="print"/>
              <a:stretch>
                <a:fillRect/>
              </a:stretch>
            </a:blipFill>
          </p:spPr>
          <p:txBody>
            <a:bodyPr wrap="square" lIns="0" tIns="0" rIns="0" bIns="0" rtlCol="0"/>
            <a:lstStyle/>
            <a:p>
              <a:endParaRPr/>
            </a:p>
          </p:txBody>
        </p:sp>
        <p:sp>
          <p:nvSpPr>
            <p:cNvPr id="36" name="object 36"/>
            <p:cNvSpPr/>
            <p:nvPr/>
          </p:nvSpPr>
          <p:spPr>
            <a:xfrm>
              <a:off x="6236207" y="2919983"/>
              <a:ext cx="1021080" cy="403860"/>
            </a:xfrm>
            <a:prstGeom prst="rect">
              <a:avLst/>
            </a:prstGeom>
            <a:blipFill>
              <a:blip r:embed="rId10" cstate="print"/>
              <a:stretch>
                <a:fillRect/>
              </a:stretch>
            </a:blipFill>
          </p:spPr>
          <p:txBody>
            <a:bodyPr wrap="square" lIns="0" tIns="0" rIns="0" bIns="0" rtlCol="0"/>
            <a:lstStyle/>
            <a:p>
              <a:endParaRPr/>
            </a:p>
          </p:txBody>
        </p:sp>
      </p:grpSp>
      <p:sp>
        <p:nvSpPr>
          <p:cNvPr id="37" name="object 37"/>
          <p:cNvSpPr txBox="1"/>
          <p:nvPr/>
        </p:nvSpPr>
        <p:spPr>
          <a:xfrm>
            <a:off x="6327775" y="2790825"/>
            <a:ext cx="775970" cy="410209"/>
          </a:xfrm>
          <a:prstGeom prst="rect">
            <a:avLst/>
          </a:prstGeom>
        </p:spPr>
        <p:txBody>
          <a:bodyPr vert="horz" wrap="square" lIns="0" tIns="54610" rIns="0" bIns="0" rtlCol="0">
            <a:spAutoFit/>
          </a:bodyPr>
          <a:lstStyle/>
          <a:p>
            <a:pPr marL="21590" marR="5080" indent="-9525">
              <a:lnSpc>
                <a:spcPts val="1340"/>
              </a:lnSpc>
              <a:spcBef>
                <a:spcPts val="430"/>
              </a:spcBef>
            </a:pPr>
            <a:r>
              <a:rPr sz="1400" spc="-10" dirty="0">
                <a:solidFill>
                  <a:srgbClr val="FFFFFF"/>
                </a:solidFill>
                <a:latin typeface="Arial"/>
                <a:cs typeface="Arial"/>
              </a:rPr>
              <a:t>C</a:t>
            </a:r>
            <a:r>
              <a:rPr sz="1400" dirty="0">
                <a:solidFill>
                  <a:srgbClr val="FFFFFF"/>
                </a:solidFill>
                <a:latin typeface="Arial"/>
                <a:cs typeface="Arial"/>
              </a:rPr>
              <a:t>ro</a:t>
            </a:r>
            <a:r>
              <a:rPr sz="1400" spc="-20" dirty="0">
                <a:solidFill>
                  <a:srgbClr val="FFFFFF"/>
                </a:solidFill>
                <a:latin typeface="Arial"/>
                <a:cs typeface="Arial"/>
              </a:rPr>
              <a:t>w</a:t>
            </a:r>
            <a:r>
              <a:rPr sz="1400" dirty="0">
                <a:solidFill>
                  <a:srgbClr val="FFFFFF"/>
                </a:solidFill>
                <a:latin typeface="Arial"/>
                <a:cs typeface="Arial"/>
              </a:rPr>
              <a:t>ding  out</a:t>
            </a:r>
            <a:r>
              <a:rPr sz="1400" spc="-85" dirty="0">
                <a:solidFill>
                  <a:srgbClr val="FFFFFF"/>
                </a:solidFill>
                <a:latin typeface="Arial"/>
                <a:cs typeface="Arial"/>
              </a:rPr>
              <a:t> </a:t>
            </a:r>
            <a:r>
              <a:rPr sz="1400" dirty="0">
                <a:solidFill>
                  <a:srgbClr val="FFFFFF"/>
                </a:solidFill>
                <a:latin typeface="Arial"/>
                <a:cs typeface="Arial"/>
              </a:rPr>
              <a:t>effect</a:t>
            </a:r>
            <a:endParaRPr sz="1400">
              <a:latin typeface="Arial"/>
              <a:cs typeface="Arial"/>
            </a:endParaRPr>
          </a:p>
        </p:txBody>
      </p:sp>
      <p:grpSp>
        <p:nvGrpSpPr>
          <p:cNvPr id="38" name="object 38"/>
          <p:cNvGrpSpPr/>
          <p:nvPr/>
        </p:nvGrpSpPr>
        <p:grpSpPr>
          <a:xfrm>
            <a:off x="3456432" y="2321051"/>
            <a:ext cx="3688079" cy="3287395"/>
            <a:chOff x="3456432" y="2321051"/>
            <a:chExt cx="3688079" cy="3287395"/>
          </a:xfrm>
        </p:grpSpPr>
        <p:sp>
          <p:nvSpPr>
            <p:cNvPr id="39" name="object 39"/>
            <p:cNvSpPr/>
            <p:nvPr/>
          </p:nvSpPr>
          <p:spPr>
            <a:xfrm>
              <a:off x="6606539" y="2321051"/>
              <a:ext cx="217931" cy="265175"/>
            </a:xfrm>
            <a:prstGeom prst="rect">
              <a:avLst/>
            </a:prstGeom>
            <a:blipFill>
              <a:blip r:embed="rId11" cstate="print"/>
              <a:stretch>
                <a:fillRect/>
              </a:stretch>
            </a:blipFill>
          </p:spPr>
          <p:txBody>
            <a:bodyPr wrap="square" lIns="0" tIns="0" rIns="0" bIns="0" rtlCol="0"/>
            <a:lstStyle/>
            <a:p>
              <a:endParaRPr/>
            </a:p>
          </p:txBody>
        </p:sp>
        <p:sp>
          <p:nvSpPr>
            <p:cNvPr id="40" name="object 40"/>
            <p:cNvSpPr/>
            <p:nvPr/>
          </p:nvSpPr>
          <p:spPr>
            <a:xfrm>
              <a:off x="3456432" y="3773423"/>
              <a:ext cx="1620012" cy="1620012"/>
            </a:xfrm>
            <a:prstGeom prst="rect">
              <a:avLst/>
            </a:prstGeom>
            <a:blipFill>
              <a:blip r:embed="rId12" cstate="print"/>
              <a:stretch>
                <a:fillRect/>
              </a:stretch>
            </a:blipFill>
          </p:spPr>
          <p:txBody>
            <a:bodyPr wrap="square" lIns="0" tIns="0" rIns="0" bIns="0" rtlCol="0"/>
            <a:lstStyle/>
            <a:p>
              <a:endParaRPr/>
            </a:p>
          </p:txBody>
        </p:sp>
        <p:sp>
          <p:nvSpPr>
            <p:cNvPr id="41" name="object 41"/>
            <p:cNvSpPr/>
            <p:nvPr/>
          </p:nvSpPr>
          <p:spPr>
            <a:xfrm>
              <a:off x="3457956" y="4578095"/>
              <a:ext cx="1617345" cy="807720"/>
            </a:xfrm>
            <a:custGeom>
              <a:avLst/>
              <a:gdLst/>
              <a:ahLst/>
              <a:cxnLst/>
              <a:rect l="l" t="t" r="r" b="b"/>
              <a:pathLst>
                <a:path w="1617345" h="807720">
                  <a:moveTo>
                    <a:pt x="1616202" y="0"/>
                  </a:moveTo>
                  <a:lnTo>
                    <a:pt x="762" y="0"/>
                  </a:lnTo>
                  <a:lnTo>
                    <a:pt x="0" y="761"/>
                  </a:lnTo>
                  <a:lnTo>
                    <a:pt x="808482" y="807719"/>
                  </a:lnTo>
                  <a:lnTo>
                    <a:pt x="1616964" y="761"/>
                  </a:lnTo>
                  <a:lnTo>
                    <a:pt x="1616202" y="0"/>
                  </a:lnTo>
                  <a:close/>
                </a:path>
              </a:pathLst>
            </a:custGeom>
            <a:solidFill>
              <a:srgbClr val="1D8F9A">
                <a:alpha val="50195"/>
              </a:srgbClr>
            </a:solidFill>
          </p:spPr>
          <p:txBody>
            <a:bodyPr wrap="square" lIns="0" tIns="0" rIns="0" bIns="0" rtlCol="0"/>
            <a:lstStyle/>
            <a:p>
              <a:endParaRPr/>
            </a:p>
          </p:txBody>
        </p:sp>
        <p:sp>
          <p:nvSpPr>
            <p:cNvPr id="42" name="object 42"/>
            <p:cNvSpPr/>
            <p:nvPr/>
          </p:nvSpPr>
          <p:spPr>
            <a:xfrm>
              <a:off x="5964936" y="4956047"/>
              <a:ext cx="1179575" cy="457199"/>
            </a:xfrm>
            <a:prstGeom prst="rect">
              <a:avLst/>
            </a:prstGeom>
            <a:blipFill>
              <a:blip r:embed="rId13" cstate="print"/>
              <a:stretch>
                <a:fillRect/>
              </a:stretch>
            </a:blipFill>
          </p:spPr>
          <p:txBody>
            <a:bodyPr wrap="square" lIns="0" tIns="0" rIns="0" bIns="0" rtlCol="0"/>
            <a:lstStyle/>
            <a:p>
              <a:endParaRPr/>
            </a:p>
          </p:txBody>
        </p:sp>
        <p:sp>
          <p:nvSpPr>
            <p:cNvPr id="43" name="object 43"/>
            <p:cNvSpPr/>
            <p:nvPr/>
          </p:nvSpPr>
          <p:spPr>
            <a:xfrm>
              <a:off x="6126480" y="5151119"/>
              <a:ext cx="848868" cy="457200"/>
            </a:xfrm>
            <a:prstGeom prst="rect">
              <a:avLst/>
            </a:prstGeom>
            <a:blipFill>
              <a:blip r:embed="rId14" cstate="print"/>
              <a:stretch>
                <a:fillRect/>
              </a:stretch>
            </a:blipFill>
          </p:spPr>
          <p:txBody>
            <a:bodyPr wrap="square" lIns="0" tIns="0" rIns="0" bIns="0" rtlCol="0"/>
            <a:lstStyle/>
            <a:p>
              <a:endParaRPr/>
            </a:p>
          </p:txBody>
        </p:sp>
      </p:grpSp>
      <p:sp>
        <p:nvSpPr>
          <p:cNvPr id="44" name="object 44"/>
          <p:cNvSpPr txBox="1"/>
          <p:nvPr/>
        </p:nvSpPr>
        <p:spPr>
          <a:xfrm>
            <a:off x="6080886" y="5006085"/>
            <a:ext cx="871219" cy="464184"/>
          </a:xfrm>
          <a:prstGeom prst="rect">
            <a:avLst/>
          </a:prstGeom>
        </p:spPr>
        <p:txBody>
          <a:bodyPr vert="horz" wrap="square" lIns="0" tIns="59054" rIns="0" bIns="0" rtlCol="0">
            <a:spAutoFit/>
          </a:bodyPr>
          <a:lstStyle/>
          <a:p>
            <a:pPr marL="173990" marR="5080" indent="-161925">
              <a:lnSpc>
                <a:spcPts val="1540"/>
              </a:lnSpc>
              <a:spcBef>
                <a:spcPts val="464"/>
              </a:spcBef>
            </a:pPr>
            <a:r>
              <a:rPr sz="1600" spc="-5" dirty="0">
                <a:solidFill>
                  <a:srgbClr val="FFFFFF"/>
                </a:solidFill>
                <a:latin typeface="Arial"/>
                <a:cs typeface="Arial"/>
              </a:rPr>
              <a:t>Monetary  policy</a:t>
            </a:r>
            <a:endParaRPr sz="1600">
              <a:latin typeface="Arial"/>
              <a:cs typeface="Arial"/>
            </a:endParaRPr>
          </a:p>
        </p:txBody>
      </p:sp>
      <p:grpSp>
        <p:nvGrpSpPr>
          <p:cNvPr id="45" name="object 45"/>
          <p:cNvGrpSpPr/>
          <p:nvPr/>
        </p:nvGrpSpPr>
        <p:grpSpPr>
          <a:xfrm>
            <a:off x="3822191" y="4203191"/>
            <a:ext cx="911860" cy="914400"/>
            <a:chOff x="3822191" y="4203191"/>
            <a:chExt cx="911860" cy="914400"/>
          </a:xfrm>
        </p:grpSpPr>
        <p:sp>
          <p:nvSpPr>
            <p:cNvPr id="46" name="object 46"/>
            <p:cNvSpPr/>
            <p:nvPr/>
          </p:nvSpPr>
          <p:spPr>
            <a:xfrm>
              <a:off x="4119371" y="4203191"/>
              <a:ext cx="276225" cy="220979"/>
            </a:xfrm>
            <a:custGeom>
              <a:avLst/>
              <a:gdLst/>
              <a:ahLst/>
              <a:cxnLst/>
              <a:rect l="l" t="t" r="r" b="b"/>
              <a:pathLst>
                <a:path w="276225" h="220979">
                  <a:moveTo>
                    <a:pt x="0" y="96646"/>
                  </a:moveTo>
                  <a:lnTo>
                    <a:pt x="0" y="220979"/>
                  </a:lnTo>
                  <a:lnTo>
                    <a:pt x="275843" y="220979"/>
                  </a:lnTo>
                  <a:lnTo>
                    <a:pt x="275843" y="131063"/>
                  </a:lnTo>
                  <a:lnTo>
                    <a:pt x="40131" y="131063"/>
                  </a:lnTo>
                  <a:lnTo>
                    <a:pt x="40131" y="109092"/>
                  </a:lnTo>
                  <a:lnTo>
                    <a:pt x="26542" y="109092"/>
                  </a:lnTo>
                  <a:lnTo>
                    <a:pt x="18859" y="108219"/>
                  </a:lnTo>
                  <a:lnTo>
                    <a:pt x="11747" y="105727"/>
                  </a:lnTo>
                  <a:lnTo>
                    <a:pt x="5397" y="101806"/>
                  </a:lnTo>
                  <a:lnTo>
                    <a:pt x="0" y="96646"/>
                  </a:lnTo>
                  <a:close/>
                </a:path>
                <a:path w="276225" h="220979">
                  <a:moveTo>
                    <a:pt x="195072" y="109092"/>
                  </a:moveTo>
                  <a:lnTo>
                    <a:pt x="72008" y="109092"/>
                  </a:lnTo>
                  <a:lnTo>
                    <a:pt x="72008" y="131063"/>
                  </a:lnTo>
                  <a:lnTo>
                    <a:pt x="195072" y="131063"/>
                  </a:lnTo>
                  <a:lnTo>
                    <a:pt x="195072" y="109092"/>
                  </a:lnTo>
                  <a:close/>
                </a:path>
                <a:path w="276225" h="220979">
                  <a:moveTo>
                    <a:pt x="275843" y="95249"/>
                  </a:moveTo>
                  <a:lnTo>
                    <a:pt x="270355" y="100895"/>
                  </a:lnTo>
                  <a:lnTo>
                    <a:pt x="263747" y="105267"/>
                  </a:lnTo>
                  <a:lnTo>
                    <a:pt x="256234" y="108090"/>
                  </a:lnTo>
                  <a:lnTo>
                    <a:pt x="248030" y="109092"/>
                  </a:lnTo>
                  <a:lnTo>
                    <a:pt x="226949" y="109092"/>
                  </a:lnTo>
                  <a:lnTo>
                    <a:pt x="226949" y="131063"/>
                  </a:lnTo>
                  <a:lnTo>
                    <a:pt x="275843" y="131063"/>
                  </a:lnTo>
                  <a:lnTo>
                    <a:pt x="275843" y="95249"/>
                  </a:lnTo>
                  <a:close/>
                </a:path>
                <a:path w="276225" h="220979">
                  <a:moveTo>
                    <a:pt x="275843" y="27558"/>
                  </a:moveTo>
                  <a:lnTo>
                    <a:pt x="0" y="27558"/>
                  </a:lnTo>
                  <a:lnTo>
                    <a:pt x="0" y="83057"/>
                  </a:lnTo>
                  <a:lnTo>
                    <a:pt x="4075" y="90676"/>
                  </a:lnTo>
                  <a:lnTo>
                    <a:pt x="10128" y="96662"/>
                  </a:lnTo>
                  <a:lnTo>
                    <a:pt x="17752" y="100578"/>
                  </a:lnTo>
                  <a:lnTo>
                    <a:pt x="26542" y="101980"/>
                  </a:lnTo>
                  <a:lnTo>
                    <a:pt x="40131" y="101980"/>
                  </a:lnTo>
                  <a:lnTo>
                    <a:pt x="40131" y="93344"/>
                  </a:lnTo>
                  <a:lnTo>
                    <a:pt x="267886" y="93344"/>
                  </a:lnTo>
                  <a:lnTo>
                    <a:pt x="272480" y="87836"/>
                  </a:lnTo>
                  <a:lnTo>
                    <a:pt x="275843" y="78485"/>
                  </a:lnTo>
                  <a:lnTo>
                    <a:pt x="275843" y="27558"/>
                  </a:lnTo>
                  <a:close/>
                </a:path>
                <a:path w="276225" h="220979">
                  <a:moveTo>
                    <a:pt x="195072" y="93344"/>
                  </a:moveTo>
                  <a:lnTo>
                    <a:pt x="72008" y="93344"/>
                  </a:lnTo>
                  <a:lnTo>
                    <a:pt x="72008" y="101980"/>
                  </a:lnTo>
                  <a:lnTo>
                    <a:pt x="195072" y="101980"/>
                  </a:lnTo>
                  <a:lnTo>
                    <a:pt x="195072" y="93344"/>
                  </a:lnTo>
                  <a:close/>
                </a:path>
                <a:path w="276225" h="220979">
                  <a:moveTo>
                    <a:pt x="267886" y="93344"/>
                  </a:moveTo>
                  <a:lnTo>
                    <a:pt x="226949" y="93344"/>
                  </a:lnTo>
                  <a:lnTo>
                    <a:pt x="226949" y="101980"/>
                  </a:lnTo>
                  <a:lnTo>
                    <a:pt x="248030" y="101980"/>
                  </a:lnTo>
                  <a:lnTo>
                    <a:pt x="257895" y="100202"/>
                  </a:lnTo>
                  <a:lnTo>
                    <a:pt x="266271" y="95281"/>
                  </a:lnTo>
                  <a:lnTo>
                    <a:pt x="267886" y="93344"/>
                  </a:lnTo>
                  <a:close/>
                </a:path>
                <a:path w="276225" h="220979">
                  <a:moveTo>
                    <a:pt x="181610" y="0"/>
                  </a:moveTo>
                  <a:lnTo>
                    <a:pt x="94868" y="0"/>
                  </a:lnTo>
                  <a:lnTo>
                    <a:pt x="92455" y="2285"/>
                  </a:lnTo>
                  <a:lnTo>
                    <a:pt x="92455" y="27558"/>
                  </a:lnTo>
                  <a:lnTo>
                    <a:pt x="102997" y="27558"/>
                  </a:lnTo>
                  <a:lnTo>
                    <a:pt x="102997" y="10540"/>
                  </a:lnTo>
                  <a:lnTo>
                    <a:pt x="183895" y="10540"/>
                  </a:lnTo>
                  <a:lnTo>
                    <a:pt x="183895" y="2285"/>
                  </a:lnTo>
                  <a:lnTo>
                    <a:pt x="181610" y="0"/>
                  </a:lnTo>
                  <a:close/>
                </a:path>
                <a:path w="276225" h="220979">
                  <a:moveTo>
                    <a:pt x="183895" y="10540"/>
                  </a:moveTo>
                  <a:lnTo>
                    <a:pt x="173354" y="10540"/>
                  </a:lnTo>
                  <a:lnTo>
                    <a:pt x="173354" y="27558"/>
                  </a:lnTo>
                  <a:lnTo>
                    <a:pt x="183895" y="27558"/>
                  </a:lnTo>
                  <a:lnTo>
                    <a:pt x="183895" y="10540"/>
                  </a:lnTo>
                  <a:close/>
                </a:path>
              </a:pathLst>
            </a:custGeom>
            <a:solidFill>
              <a:srgbClr val="FFFFFF"/>
            </a:solidFill>
          </p:spPr>
          <p:txBody>
            <a:bodyPr wrap="square" lIns="0" tIns="0" rIns="0" bIns="0" rtlCol="0"/>
            <a:lstStyle/>
            <a:p>
              <a:endParaRPr/>
            </a:p>
          </p:txBody>
        </p:sp>
        <p:sp>
          <p:nvSpPr>
            <p:cNvPr id="47" name="object 47"/>
            <p:cNvSpPr/>
            <p:nvPr/>
          </p:nvSpPr>
          <p:spPr>
            <a:xfrm>
              <a:off x="3822191" y="4550663"/>
              <a:ext cx="911351" cy="566928"/>
            </a:xfrm>
            <a:prstGeom prst="rect">
              <a:avLst/>
            </a:prstGeom>
            <a:blipFill>
              <a:blip r:embed="rId15" cstate="print"/>
              <a:stretch>
                <a:fillRect/>
              </a:stretch>
            </a:blipFill>
          </p:spPr>
          <p:txBody>
            <a:bodyPr wrap="square" lIns="0" tIns="0" rIns="0" bIns="0" rtlCol="0"/>
            <a:lstStyle/>
            <a:p>
              <a:endParaRPr/>
            </a:p>
          </p:txBody>
        </p:sp>
      </p:grpSp>
      <p:sp>
        <p:nvSpPr>
          <p:cNvPr id="48" name="object 48"/>
          <p:cNvSpPr txBox="1"/>
          <p:nvPr/>
        </p:nvSpPr>
        <p:spPr>
          <a:xfrm>
            <a:off x="3968622" y="4604765"/>
            <a:ext cx="599440" cy="330835"/>
          </a:xfrm>
          <a:prstGeom prst="rect">
            <a:avLst/>
          </a:prstGeom>
        </p:spPr>
        <p:txBody>
          <a:bodyPr vert="horz" wrap="square" lIns="0" tIns="12700" rIns="0" bIns="0" rtlCol="0">
            <a:spAutoFit/>
          </a:bodyPr>
          <a:lstStyle/>
          <a:p>
            <a:pPr marL="12700">
              <a:lnSpc>
                <a:spcPct val="100000"/>
              </a:lnSpc>
              <a:spcBef>
                <a:spcPts val="100"/>
              </a:spcBef>
            </a:pPr>
            <a:r>
              <a:rPr sz="2000" dirty="0">
                <a:solidFill>
                  <a:srgbClr val="FFFFFF"/>
                </a:solidFill>
                <a:latin typeface="Calibri"/>
                <a:cs typeface="Calibri"/>
              </a:rPr>
              <a:t>Goa</a:t>
            </a:r>
            <a:r>
              <a:rPr sz="2000" spc="-10" dirty="0">
                <a:solidFill>
                  <a:srgbClr val="FFFFFF"/>
                </a:solidFill>
                <a:latin typeface="Calibri"/>
                <a:cs typeface="Calibri"/>
              </a:rPr>
              <a:t>l</a:t>
            </a:r>
            <a:r>
              <a:rPr sz="2000" dirty="0">
                <a:solidFill>
                  <a:srgbClr val="FFFFFF"/>
                </a:solidFill>
                <a:latin typeface="Calibri"/>
                <a:cs typeface="Calibri"/>
              </a:rPr>
              <a:t>s</a:t>
            </a:r>
            <a:endParaRPr sz="2000">
              <a:latin typeface="Calibri"/>
              <a:cs typeface="Calibri"/>
            </a:endParaRPr>
          </a:p>
        </p:txBody>
      </p:sp>
      <p:grpSp>
        <p:nvGrpSpPr>
          <p:cNvPr id="49" name="object 49"/>
          <p:cNvGrpSpPr/>
          <p:nvPr/>
        </p:nvGrpSpPr>
        <p:grpSpPr>
          <a:xfrm>
            <a:off x="0" y="0"/>
            <a:ext cx="12189460" cy="1308100"/>
            <a:chOff x="0" y="0"/>
            <a:chExt cx="12189460" cy="1308100"/>
          </a:xfrm>
        </p:grpSpPr>
        <p:sp>
          <p:nvSpPr>
            <p:cNvPr id="50" name="object 50"/>
            <p:cNvSpPr/>
            <p:nvPr/>
          </p:nvSpPr>
          <p:spPr>
            <a:xfrm>
              <a:off x="0" y="117347"/>
              <a:ext cx="12189460" cy="815340"/>
            </a:xfrm>
            <a:custGeom>
              <a:avLst/>
              <a:gdLst/>
              <a:ahLst/>
              <a:cxnLst/>
              <a:rect l="l" t="t" r="r" b="b"/>
              <a:pathLst>
                <a:path w="12189460" h="815340">
                  <a:moveTo>
                    <a:pt x="12188952" y="0"/>
                  </a:moveTo>
                  <a:lnTo>
                    <a:pt x="0" y="0"/>
                  </a:lnTo>
                  <a:lnTo>
                    <a:pt x="0" y="815339"/>
                  </a:lnTo>
                  <a:lnTo>
                    <a:pt x="12188952" y="815339"/>
                  </a:lnTo>
                  <a:lnTo>
                    <a:pt x="12188952" y="0"/>
                  </a:lnTo>
                  <a:close/>
                </a:path>
              </a:pathLst>
            </a:custGeom>
            <a:solidFill>
              <a:srgbClr val="000000"/>
            </a:solidFill>
          </p:spPr>
          <p:txBody>
            <a:bodyPr wrap="square" lIns="0" tIns="0" rIns="0" bIns="0" rtlCol="0"/>
            <a:lstStyle/>
            <a:p>
              <a:endParaRPr/>
            </a:p>
          </p:txBody>
        </p:sp>
        <p:sp>
          <p:nvSpPr>
            <p:cNvPr id="51" name="object 51"/>
            <p:cNvSpPr/>
            <p:nvPr/>
          </p:nvSpPr>
          <p:spPr>
            <a:xfrm>
              <a:off x="0" y="0"/>
              <a:ext cx="4904232" cy="1307591"/>
            </a:xfrm>
            <a:prstGeom prst="rect">
              <a:avLst/>
            </a:prstGeom>
            <a:blipFill>
              <a:blip r:embed="rId16" cstate="print"/>
              <a:stretch>
                <a:fillRect/>
              </a:stretch>
            </a:blipFill>
          </p:spPr>
          <p:txBody>
            <a:bodyPr wrap="square" lIns="0" tIns="0" rIns="0" bIns="0" rtlCol="0"/>
            <a:lstStyle/>
            <a:p>
              <a:endParaRPr/>
            </a:p>
          </p:txBody>
        </p:sp>
        <p:sp>
          <p:nvSpPr>
            <p:cNvPr id="52" name="object 52"/>
            <p:cNvSpPr/>
            <p:nvPr/>
          </p:nvSpPr>
          <p:spPr>
            <a:xfrm>
              <a:off x="4233671" y="219456"/>
              <a:ext cx="835151" cy="914400"/>
            </a:xfrm>
            <a:prstGeom prst="rect">
              <a:avLst/>
            </a:prstGeom>
            <a:blipFill>
              <a:blip r:embed="rId17" cstate="print"/>
              <a:stretch>
                <a:fillRect/>
              </a:stretch>
            </a:blipFill>
          </p:spPr>
          <p:txBody>
            <a:bodyPr wrap="square" lIns="0" tIns="0" rIns="0" bIns="0" rtlCol="0"/>
            <a:lstStyle/>
            <a:p>
              <a:endParaRPr/>
            </a:p>
          </p:txBody>
        </p:sp>
        <p:sp>
          <p:nvSpPr>
            <p:cNvPr id="53" name="object 53"/>
            <p:cNvSpPr/>
            <p:nvPr/>
          </p:nvSpPr>
          <p:spPr>
            <a:xfrm>
              <a:off x="4535423" y="0"/>
              <a:ext cx="3939539" cy="1307591"/>
            </a:xfrm>
            <a:prstGeom prst="rect">
              <a:avLst/>
            </a:prstGeom>
            <a:blipFill>
              <a:blip r:embed="rId18" cstate="print"/>
              <a:stretch>
                <a:fillRect/>
              </a:stretch>
            </a:blipFill>
          </p:spPr>
          <p:txBody>
            <a:bodyPr wrap="square" lIns="0" tIns="0" rIns="0" bIns="0" rtlCol="0"/>
            <a:lstStyle/>
            <a:p>
              <a:endParaRPr/>
            </a:p>
          </p:txBody>
        </p:sp>
        <p:sp>
          <p:nvSpPr>
            <p:cNvPr id="54" name="object 54"/>
            <p:cNvSpPr/>
            <p:nvPr/>
          </p:nvSpPr>
          <p:spPr>
            <a:xfrm>
              <a:off x="7682483" y="0"/>
              <a:ext cx="960120" cy="1307591"/>
            </a:xfrm>
            <a:prstGeom prst="rect">
              <a:avLst/>
            </a:prstGeom>
            <a:blipFill>
              <a:blip r:embed="rId19" cstate="print"/>
              <a:stretch>
                <a:fillRect/>
              </a:stretch>
            </a:blipFill>
          </p:spPr>
          <p:txBody>
            <a:bodyPr wrap="square" lIns="0" tIns="0" rIns="0" bIns="0" rtlCol="0"/>
            <a:lstStyle/>
            <a:p>
              <a:endParaRPr/>
            </a:p>
          </p:txBody>
        </p:sp>
        <p:sp>
          <p:nvSpPr>
            <p:cNvPr id="55" name="object 55"/>
            <p:cNvSpPr/>
            <p:nvPr/>
          </p:nvSpPr>
          <p:spPr>
            <a:xfrm>
              <a:off x="7850123" y="0"/>
              <a:ext cx="978407" cy="1307591"/>
            </a:xfrm>
            <a:prstGeom prst="rect">
              <a:avLst/>
            </a:prstGeom>
            <a:blipFill>
              <a:blip r:embed="rId20" cstate="print"/>
              <a:stretch>
                <a:fillRect/>
              </a:stretch>
            </a:blipFill>
          </p:spPr>
          <p:txBody>
            <a:bodyPr wrap="square" lIns="0" tIns="0" rIns="0" bIns="0" rtlCol="0"/>
            <a:lstStyle/>
            <a:p>
              <a:endParaRPr/>
            </a:p>
          </p:txBody>
        </p:sp>
      </p:grpSp>
      <p:sp>
        <p:nvSpPr>
          <p:cNvPr id="56" name="object 56"/>
          <p:cNvSpPr txBox="1">
            <a:spLocks noGrp="1"/>
          </p:cNvSpPr>
          <p:nvPr>
            <p:ph type="title"/>
          </p:nvPr>
        </p:nvSpPr>
        <p:spPr>
          <a:xfrm>
            <a:off x="196392" y="109804"/>
            <a:ext cx="8230870" cy="757555"/>
          </a:xfrm>
          <a:prstGeom prst="rect">
            <a:avLst/>
          </a:prstGeom>
        </p:spPr>
        <p:txBody>
          <a:bodyPr vert="horz" wrap="square" lIns="0" tIns="12700" rIns="0" bIns="0" rtlCol="0">
            <a:spAutoFit/>
          </a:bodyPr>
          <a:lstStyle/>
          <a:p>
            <a:pPr marL="12700">
              <a:lnSpc>
                <a:spcPct val="100000"/>
              </a:lnSpc>
              <a:spcBef>
                <a:spcPts val="100"/>
              </a:spcBef>
            </a:pPr>
            <a:r>
              <a:rPr sz="4800" spc="-15" dirty="0">
                <a:solidFill>
                  <a:srgbClr val="E10000"/>
                </a:solidFill>
              </a:rPr>
              <a:t>Monetary </a:t>
            </a:r>
            <a:r>
              <a:rPr sz="4800" dirty="0">
                <a:solidFill>
                  <a:srgbClr val="E10000"/>
                </a:solidFill>
              </a:rPr>
              <a:t>policy </a:t>
            </a:r>
            <a:r>
              <a:rPr sz="3200" dirty="0">
                <a:solidFill>
                  <a:srgbClr val="FF7575"/>
                </a:solidFill>
              </a:rPr>
              <a:t>&amp; </a:t>
            </a:r>
            <a:r>
              <a:rPr sz="4800" spc="-5" dirty="0">
                <a:solidFill>
                  <a:srgbClr val="FFFFFF"/>
                </a:solidFill>
              </a:rPr>
              <a:t>Fiscal policy</a:t>
            </a:r>
            <a:r>
              <a:rPr sz="4800" spc="-405" dirty="0">
                <a:solidFill>
                  <a:srgbClr val="FFFFFF"/>
                </a:solidFill>
              </a:rPr>
              <a:t> </a:t>
            </a:r>
            <a:r>
              <a:rPr sz="4800" spc="-5" dirty="0">
                <a:solidFill>
                  <a:srgbClr val="BEBEBE"/>
                </a:solidFill>
              </a:rPr>
              <a:t>:-</a:t>
            </a:r>
            <a:endParaRPr sz="480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53B2722-4EF9-4C37-A0F1-D1FE4C010C02}"/>
              </a:ext>
            </a:extLst>
          </p:cNvPr>
          <p:cNvSpPr txBox="1"/>
          <p:nvPr/>
        </p:nvSpPr>
        <p:spPr>
          <a:xfrm>
            <a:off x="381000" y="1066800"/>
            <a:ext cx="11658600" cy="2246769"/>
          </a:xfrm>
          <a:prstGeom prst="rect">
            <a:avLst/>
          </a:prstGeom>
          <a:noFill/>
        </p:spPr>
        <p:txBody>
          <a:bodyPr wrap="square">
            <a:spAutoFit/>
          </a:bodyPr>
          <a:lstStyle/>
          <a:p>
            <a:pPr algn="just"/>
            <a:r>
              <a:rPr lang="en-US" sz="2800" b="0" i="0" dirty="0">
                <a:solidFill>
                  <a:srgbClr val="202124"/>
                </a:solidFill>
                <a:effectLst/>
                <a:latin typeface="arial" panose="020B0604020202020204" pitchFamily="34" charset="0"/>
              </a:rPr>
              <a:t>Non-debt creating capital receipts are those money receipts which are received by the government from the sale of old assets. These receipts are not treated as liabilities of the government. Examples of non-debt creating capital receipts are </a:t>
            </a:r>
            <a:r>
              <a:rPr lang="en-US" sz="2800" b="1" i="0" dirty="0">
                <a:solidFill>
                  <a:srgbClr val="202124"/>
                </a:solidFill>
                <a:effectLst/>
                <a:latin typeface="arial" panose="020B0604020202020204" pitchFamily="34" charset="0"/>
              </a:rPr>
              <a:t>recovery of loans, proceeds from sale of public enterprises</a:t>
            </a:r>
            <a:r>
              <a:rPr lang="en-US" sz="2800" b="0" i="0" dirty="0">
                <a:solidFill>
                  <a:srgbClr val="202124"/>
                </a:solidFill>
                <a:effectLst/>
                <a:latin typeface="arial" panose="020B0604020202020204" pitchFamily="34" charset="0"/>
              </a:rPr>
              <a:t>, etc.</a:t>
            </a:r>
            <a:endParaRPr lang="en-IN" sz="2800" dirty="0"/>
          </a:p>
        </p:txBody>
      </p:sp>
    </p:spTree>
    <p:extLst>
      <p:ext uri="{BB962C8B-B14F-4D97-AF65-F5344CB8AC3E}">
        <p14:creationId xmlns:p14="http://schemas.microsoft.com/office/powerpoint/2010/main" val="14298452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0"/>
            <a:ext cx="12189460" cy="6858000"/>
            <a:chOff x="0" y="0"/>
            <a:chExt cx="12189460" cy="6858000"/>
          </a:xfrm>
        </p:grpSpPr>
        <p:sp>
          <p:nvSpPr>
            <p:cNvPr id="3" name="object 3"/>
            <p:cNvSpPr/>
            <p:nvPr/>
          </p:nvSpPr>
          <p:spPr>
            <a:xfrm>
              <a:off x="0" y="0"/>
              <a:ext cx="12188952" cy="685800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3813809" y="87736"/>
              <a:ext cx="4774565" cy="1456690"/>
            </a:xfrm>
            <a:custGeom>
              <a:avLst/>
              <a:gdLst/>
              <a:ahLst/>
              <a:cxnLst/>
              <a:rect l="l" t="t" r="r" b="b"/>
              <a:pathLst>
                <a:path w="4774565" h="1456690">
                  <a:moveTo>
                    <a:pt x="2436876" y="792373"/>
                  </a:moveTo>
                  <a:lnTo>
                    <a:pt x="2436876" y="1289832"/>
                  </a:lnTo>
                  <a:lnTo>
                    <a:pt x="4774438" y="1289832"/>
                  </a:lnTo>
                  <a:lnTo>
                    <a:pt x="4774438" y="1456075"/>
                  </a:lnTo>
                </a:path>
                <a:path w="4774565" h="1456690">
                  <a:moveTo>
                    <a:pt x="2435860" y="792373"/>
                  </a:moveTo>
                  <a:lnTo>
                    <a:pt x="2435860" y="1289832"/>
                  </a:lnTo>
                  <a:lnTo>
                    <a:pt x="0" y="1289832"/>
                  </a:lnTo>
                  <a:lnTo>
                    <a:pt x="0" y="1456075"/>
                  </a:lnTo>
                </a:path>
                <a:path w="4774565" h="1456690">
                  <a:moveTo>
                    <a:pt x="2132965" y="141752"/>
                  </a:moveTo>
                  <a:lnTo>
                    <a:pt x="2164611" y="108038"/>
                  </a:lnTo>
                  <a:lnTo>
                    <a:pt x="2199183" y="78820"/>
                  </a:lnTo>
                  <a:lnTo>
                    <a:pt x="2236262" y="54135"/>
                  </a:lnTo>
                  <a:lnTo>
                    <a:pt x="2275430" y="34020"/>
                  </a:lnTo>
                  <a:lnTo>
                    <a:pt x="2316268" y="18512"/>
                  </a:lnTo>
                  <a:lnTo>
                    <a:pt x="2358359" y="7648"/>
                  </a:lnTo>
                  <a:lnTo>
                    <a:pt x="2401284" y="1465"/>
                  </a:lnTo>
                  <a:lnTo>
                    <a:pt x="2444625" y="0"/>
                  </a:lnTo>
                  <a:lnTo>
                    <a:pt x="2487963" y="3289"/>
                  </a:lnTo>
                  <a:lnTo>
                    <a:pt x="2530882" y="11370"/>
                  </a:lnTo>
                  <a:lnTo>
                    <a:pt x="2572961" y="24280"/>
                  </a:lnTo>
                  <a:lnTo>
                    <a:pt x="2613784" y="42055"/>
                  </a:lnTo>
                  <a:lnTo>
                    <a:pt x="2652932" y="64732"/>
                  </a:lnTo>
                  <a:lnTo>
                    <a:pt x="2689987" y="92349"/>
                  </a:lnTo>
                  <a:lnTo>
                    <a:pt x="2727813" y="128586"/>
                  </a:lnTo>
                  <a:lnTo>
                    <a:pt x="2739263" y="141752"/>
                  </a:lnTo>
                </a:path>
                <a:path w="4774565" h="1456690">
                  <a:moveTo>
                    <a:pt x="2739263" y="650514"/>
                  </a:moveTo>
                  <a:lnTo>
                    <a:pt x="2707616" y="684229"/>
                  </a:lnTo>
                  <a:lnTo>
                    <a:pt x="2673044" y="713447"/>
                  </a:lnTo>
                  <a:lnTo>
                    <a:pt x="2635965" y="738132"/>
                  </a:lnTo>
                  <a:lnTo>
                    <a:pt x="2596797" y="758247"/>
                  </a:lnTo>
                  <a:lnTo>
                    <a:pt x="2555959" y="773754"/>
                  </a:lnTo>
                  <a:lnTo>
                    <a:pt x="2513868" y="784618"/>
                  </a:lnTo>
                  <a:lnTo>
                    <a:pt x="2470943" y="790802"/>
                  </a:lnTo>
                  <a:lnTo>
                    <a:pt x="2427602" y="792267"/>
                  </a:lnTo>
                  <a:lnTo>
                    <a:pt x="2384264" y="788978"/>
                  </a:lnTo>
                  <a:lnTo>
                    <a:pt x="2341345" y="780897"/>
                  </a:lnTo>
                  <a:lnTo>
                    <a:pt x="2299266" y="767987"/>
                  </a:lnTo>
                  <a:lnTo>
                    <a:pt x="2258443" y="750212"/>
                  </a:lnTo>
                  <a:lnTo>
                    <a:pt x="2219295" y="727534"/>
                  </a:lnTo>
                  <a:lnTo>
                    <a:pt x="2182241" y="699917"/>
                  </a:lnTo>
                  <a:lnTo>
                    <a:pt x="2144414" y="663681"/>
                  </a:lnTo>
                  <a:lnTo>
                    <a:pt x="2132965" y="650514"/>
                  </a:lnTo>
                </a:path>
              </a:pathLst>
            </a:custGeom>
            <a:ln w="25908">
              <a:solidFill>
                <a:srgbClr val="BD3643"/>
              </a:solidFill>
            </a:ln>
          </p:spPr>
          <p:txBody>
            <a:bodyPr wrap="square" lIns="0" tIns="0" rIns="0" bIns="0" rtlCol="0"/>
            <a:lstStyle/>
            <a:p>
              <a:endParaRPr/>
            </a:p>
          </p:txBody>
        </p:sp>
        <p:sp>
          <p:nvSpPr>
            <p:cNvPr id="5" name="object 5"/>
            <p:cNvSpPr/>
            <p:nvPr/>
          </p:nvSpPr>
          <p:spPr>
            <a:xfrm>
              <a:off x="5349240" y="86868"/>
              <a:ext cx="1877567" cy="580643"/>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5772911" y="367284"/>
              <a:ext cx="973836" cy="580644"/>
            </a:xfrm>
            <a:prstGeom prst="rect">
              <a:avLst/>
            </a:prstGeom>
            <a:blipFill>
              <a:blip r:embed="rId4" cstate="print"/>
              <a:stretch>
                <a:fillRect/>
              </a:stretch>
            </a:blipFill>
          </p:spPr>
          <p:txBody>
            <a:bodyPr wrap="square" lIns="0" tIns="0" rIns="0" bIns="0" rtlCol="0"/>
            <a:lstStyle/>
            <a:p>
              <a:endParaRPr/>
            </a:p>
          </p:txBody>
        </p:sp>
      </p:grpSp>
      <p:sp>
        <p:nvSpPr>
          <p:cNvPr id="7" name="object 7"/>
          <p:cNvSpPr txBox="1">
            <a:spLocks noGrp="1"/>
          </p:cNvSpPr>
          <p:nvPr>
            <p:ph type="title"/>
          </p:nvPr>
        </p:nvSpPr>
        <p:spPr>
          <a:prstGeom prst="rect">
            <a:avLst/>
          </a:prstGeom>
        </p:spPr>
        <p:txBody>
          <a:bodyPr vert="horz" wrap="square" lIns="0" tIns="13335" rIns="0" bIns="0" rtlCol="0">
            <a:spAutoFit/>
          </a:bodyPr>
          <a:lstStyle/>
          <a:p>
            <a:pPr marL="307340" algn="ctr">
              <a:lnSpc>
                <a:spcPts val="2305"/>
              </a:lnSpc>
              <a:spcBef>
                <a:spcPts val="105"/>
              </a:spcBef>
            </a:pPr>
            <a:r>
              <a:rPr spc="-10" dirty="0"/>
              <a:t>Types </a:t>
            </a:r>
            <a:r>
              <a:rPr dirty="0"/>
              <a:t>of</a:t>
            </a:r>
            <a:r>
              <a:rPr spc="-90" dirty="0"/>
              <a:t> </a:t>
            </a:r>
            <a:r>
              <a:rPr spc="-5" dirty="0"/>
              <a:t>fiscal</a:t>
            </a:r>
          </a:p>
          <a:p>
            <a:pPr marL="307340" algn="ctr">
              <a:lnSpc>
                <a:spcPts val="2305"/>
              </a:lnSpc>
            </a:pPr>
            <a:r>
              <a:rPr dirty="0"/>
              <a:t>policy</a:t>
            </a:r>
          </a:p>
        </p:txBody>
      </p:sp>
      <p:sp>
        <p:nvSpPr>
          <p:cNvPr id="8" name="object 8"/>
          <p:cNvSpPr/>
          <p:nvPr/>
        </p:nvSpPr>
        <p:spPr>
          <a:xfrm>
            <a:off x="3511422" y="1543156"/>
            <a:ext cx="606425" cy="792480"/>
          </a:xfrm>
          <a:custGeom>
            <a:avLst/>
            <a:gdLst/>
            <a:ahLst/>
            <a:cxnLst/>
            <a:rect l="l" t="t" r="r" b="b"/>
            <a:pathLst>
              <a:path w="606425" h="792480">
                <a:moveTo>
                  <a:pt x="0" y="141752"/>
                </a:moveTo>
                <a:lnTo>
                  <a:pt x="31646" y="108038"/>
                </a:lnTo>
                <a:lnTo>
                  <a:pt x="66218" y="78820"/>
                </a:lnTo>
                <a:lnTo>
                  <a:pt x="103297" y="54135"/>
                </a:lnTo>
                <a:lnTo>
                  <a:pt x="142465" y="34020"/>
                </a:lnTo>
                <a:lnTo>
                  <a:pt x="183303" y="18512"/>
                </a:lnTo>
                <a:lnTo>
                  <a:pt x="225394" y="7648"/>
                </a:lnTo>
                <a:lnTo>
                  <a:pt x="268319" y="1465"/>
                </a:lnTo>
                <a:lnTo>
                  <a:pt x="311660" y="0"/>
                </a:lnTo>
                <a:lnTo>
                  <a:pt x="354998" y="3289"/>
                </a:lnTo>
                <a:lnTo>
                  <a:pt x="397917" y="11370"/>
                </a:lnTo>
                <a:lnTo>
                  <a:pt x="439996" y="24280"/>
                </a:lnTo>
                <a:lnTo>
                  <a:pt x="480819" y="42055"/>
                </a:lnTo>
                <a:lnTo>
                  <a:pt x="519967" y="64732"/>
                </a:lnTo>
                <a:lnTo>
                  <a:pt x="557022" y="92349"/>
                </a:lnTo>
                <a:lnTo>
                  <a:pt x="594848" y="128586"/>
                </a:lnTo>
                <a:lnTo>
                  <a:pt x="606298" y="141752"/>
                </a:lnTo>
              </a:path>
              <a:path w="606425" h="792480">
                <a:moveTo>
                  <a:pt x="606298" y="650514"/>
                </a:moveTo>
                <a:lnTo>
                  <a:pt x="574651" y="684229"/>
                </a:lnTo>
                <a:lnTo>
                  <a:pt x="540079" y="713447"/>
                </a:lnTo>
                <a:lnTo>
                  <a:pt x="503000" y="738132"/>
                </a:lnTo>
                <a:lnTo>
                  <a:pt x="463832" y="758247"/>
                </a:lnTo>
                <a:lnTo>
                  <a:pt x="422994" y="773754"/>
                </a:lnTo>
                <a:lnTo>
                  <a:pt x="380903" y="784618"/>
                </a:lnTo>
                <a:lnTo>
                  <a:pt x="337978" y="790802"/>
                </a:lnTo>
                <a:lnTo>
                  <a:pt x="294637" y="792267"/>
                </a:lnTo>
                <a:lnTo>
                  <a:pt x="251299" y="788978"/>
                </a:lnTo>
                <a:lnTo>
                  <a:pt x="208380" y="780897"/>
                </a:lnTo>
                <a:lnTo>
                  <a:pt x="166301" y="767987"/>
                </a:lnTo>
                <a:lnTo>
                  <a:pt x="125478" y="750212"/>
                </a:lnTo>
                <a:lnTo>
                  <a:pt x="86330" y="727534"/>
                </a:lnTo>
                <a:lnTo>
                  <a:pt x="49275" y="699917"/>
                </a:lnTo>
                <a:lnTo>
                  <a:pt x="11449" y="663681"/>
                </a:lnTo>
                <a:lnTo>
                  <a:pt x="0" y="650514"/>
                </a:lnTo>
              </a:path>
            </a:pathLst>
          </a:custGeom>
          <a:ln w="25908">
            <a:solidFill>
              <a:srgbClr val="BD3643"/>
            </a:solidFill>
          </a:ln>
        </p:spPr>
        <p:txBody>
          <a:bodyPr wrap="square" lIns="0" tIns="0" rIns="0" bIns="0" rtlCol="0"/>
          <a:lstStyle/>
          <a:p>
            <a:endParaRPr/>
          </a:p>
        </p:txBody>
      </p:sp>
      <p:sp>
        <p:nvSpPr>
          <p:cNvPr id="9" name="object 9"/>
          <p:cNvSpPr txBox="1"/>
          <p:nvPr/>
        </p:nvSpPr>
        <p:spPr>
          <a:xfrm>
            <a:off x="3164204" y="1637157"/>
            <a:ext cx="1299210" cy="549910"/>
          </a:xfrm>
          <a:prstGeom prst="rect">
            <a:avLst/>
          </a:prstGeom>
        </p:spPr>
        <p:txBody>
          <a:bodyPr vert="horz" wrap="square" lIns="0" tIns="41275" rIns="0" bIns="0" rtlCol="0">
            <a:spAutoFit/>
          </a:bodyPr>
          <a:lstStyle/>
          <a:p>
            <a:pPr marL="99695" marR="5080" indent="-87630">
              <a:lnSpc>
                <a:spcPts val="1970"/>
              </a:lnSpc>
              <a:spcBef>
                <a:spcPts val="325"/>
              </a:spcBef>
            </a:pPr>
            <a:r>
              <a:rPr sz="1800" b="1" dirty="0">
                <a:latin typeface="Calibri"/>
                <a:cs typeface="Calibri"/>
              </a:rPr>
              <a:t>Expa</a:t>
            </a:r>
            <a:r>
              <a:rPr sz="1800" b="1" spc="5" dirty="0">
                <a:latin typeface="Calibri"/>
                <a:cs typeface="Calibri"/>
              </a:rPr>
              <a:t>n</a:t>
            </a:r>
            <a:r>
              <a:rPr sz="1800" b="1" dirty="0">
                <a:latin typeface="Calibri"/>
                <a:cs typeface="Calibri"/>
              </a:rPr>
              <a:t>si</a:t>
            </a:r>
            <a:r>
              <a:rPr sz="1800" b="1" spc="5" dirty="0">
                <a:latin typeface="Calibri"/>
                <a:cs typeface="Calibri"/>
              </a:rPr>
              <a:t>o</a:t>
            </a:r>
            <a:r>
              <a:rPr sz="1800" b="1" dirty="0">
                <a:latin typeface="Calibri"/>
                <a:cs typeface="Calibri"/>
              </a:rPr>
              <a:t>na</a:t>
            </a:r>
            <a:r>
              <a:rPr sz="1800" b="1" spc="5" dirty="0">
                <a:latin typeface="Calibri"/>
                <a:cs typeface="Calibri"/>
              </a:rPr>
              <a:t>r</a:t>
            </a:r>
            <a:r>
              <a:rPr sz="1800" b="1" dirty="0">
                <a:latin typeface="Calibri"/>
                <a:cs typeface="Calibri"/>
              </a:rPr>
              <a:t>y  </a:t>
            </a:r>
            <a:r>
              <a:rPr sz="1800" b="1" spc="-5" dirty="0">
                <a:latin typeface="Calibri"/>
                <a:cs typeface="Calibri"/>
              </a:rPr>
              <a:t>fiscal</a:t>
            </a:r>
            <a:r>
              <a:rPr sz="1800" b="1" spc="-30" dirty="0">
                <a:latin typeface="Calibri"/>
                <a:cs typeface="Calibri"/>
              </a:rPr>
              <a:t> </a:t>
            </a:r>
            <a:r>
              <a:rPr sz="1800" b="1" spc="-5" dirty="0">
                <a:latin typeface="Calibri"/>
                <a:cs typeface="Calibri"/>
              </a:rPr>
              <a:t>policy</a:t>
            </a:r>
            <a:endParaRPr sz="1800">
              <a:latin typeface="Calibri"/>
              <a:cs typeface="Calibri"/>
            </a:endParaRPr>
          </a:p>
        </p:txBody>
      </p:sp>
      <p:sp>
        <p:nvSpPr>
          <p:cNvPr id="10" name="object 10"/>
          <p:cNvSpPr/>
          <p:nvPr/>
        </p:nvSpPr>
        <p:spPr>
          <a:xfrm>
            <a:off x="8284591" y="1543156"/>
            <a:ext cx="606425" cy="792480"/>
          </a:xfrm>
          <a:custGeom>
            <a:avLst/>
            <a:gdLst/>
            <a:ahLst/>
            <a:cxnLst/>
            <a:rect l="l" t="t" r="r" b="b"/>
            <a:pathLst>
              <a:path w="606425" h="792480">
                <a:moveTo>
                  <a:pt x="0" y="141752"/>
                </a:moveTo>
                <a:lnTo>
                  <a:pt x="31646" y="108038"/>
                </a:lnTo>
                <a:lnTo>
                  <a:pt x="66218" y="78820"/>
                </a:lnTo>
                <a:lnTo>
                  <a:pt x="103297" y="54135"/>
                </a:lnTo>
                <a:lnTo>
                  <a:pt x="142465" y="34020"/>
                </a:lnTo>
                <a:lnTo>
                  <a:pt x="183303" y="18512"/>
                </a:lnTo>
                <a:lnTo>
                  <a:pt x="225394" y="7648"/>
                </a:lnTo>
                <a:lnTo>
                  <a:pt x="268319" y="1465"/>
                </a:lnTo>
                <a:lnTo>
                  <a:pt x="311660" y="0"/>
                </a:lnTo>
                <a:lnTo>
                  <a:pt x="354998" y="3289"/>
                </a:lnTo>
                <a:lnTo>
                  <a:pt x="397917" y="11370"/>
                </a:lnTo>
                <a:lnTo>
                  <a:pt x="439996" y="24280"/>
                </a:lnTo>
                <a:lnTo>
                  <a:pt x="480819" y="42055"/>
                </a:lnTo>
                <a:lnTo>
                  <a:pt x="519967" y="64732"/>
                </a:lnTo>
                <a:lnTo>
                  <a:pt x="557022" y="92349"/>
                </a:lnTo>
                <a:lnTo>
                  <a:pt x="594848" y="128586"/>
                </a:lnTo>
                <a:lnTo>
                  <a:pt x="606298" y="141752"/>
                </a:lnTo>
              </a:path>
              <a:path w="606425" h="792480">
                <a:moveTo>
                  <a:pt x="606298" y="650514"/>
                </a:moveTo>
                <a:lnTo>
                  <a:pt x="574651" y="684229"/>
                </a:lnTo>
                <a:lnTo>
                  <a:pt x="540079" y="713447"/>
                </a:lnTo>
                <a:lnTo>
                  <a:pt x="503000" y="738132"/>
                </a:lnTo>
                <a:lnTo>
                  <a:pt x="463832" y="758247"/>
                </a:lnTo>
                <a:lnTo>
                  <a:pt x="422994" y="773754"/>
                </a:lnTo>
                <a:lnTo>
                  <a:pt x="380903" y="784618"/>
                </a:lnTo>
                <a:lnTo>
                  <a:pt x="337978" y="790802"/>
                </a:lnTo>
                <a:lnTo>
                  <a:pt x="294637" y="792267"/>
                </a:lnTo>
                <a:lnTo>
                  <a:pt x="251299" y="788978"/>
                </a:lnTo>
                <a:lnTo>
                  <a:pt x="208380" y="780897"/>
                </a:lnTo>
                <a:lnTo>
                  <a:pt x="166301" y="767987"/>
                </a:lnTo>
                <a:lnTo>
                  <a:pt x="125478" y="750212"/>
                </a:lnTo>
                <a:lnTo>
                  <a:pt x="86330" y="727534"/>
                </a:lnTo>
                <a:lnTo>
                  <a:pt x="49275" y="699917"/>
                </a:lnTo>
                <a:lnTo>
                  <a:pt x="11449" y="663681"/>
                </a:lnTo>
                <a:lnTo>
                  <a:pt x="0" y="650514"/>
                </a:lnTo>
              </a:path>
            </a:pathLst>
          </a:custGeom>
          <a:ln w="25908">
            <a:solidFill>
              <a:srgbClr val="BD3643"/>
            </a:solidFill>
          </a:ln>
        </p:spPr>
        <p:txBody>
          <a:bodyPr wrap="square" lIns="0" tIns="0" rIns="0" bIns="0" rtlCol="0"/>
          <a:lstStyle/>
          <a:p>
            <a:endParaRPr/>
          </a:p>
        </p:txBody>
      </p:sp>
      <p:sp>
        <p:nvSpPr>
          <p:cNvPr id="11" name="object 11"/>
          <p:cNvSpPr txBox="1"/>
          <p:nvPr/>
        </p:nvSpPr>
        <p:spPr>
          <a:xfrm>
            <a:off x="8005698" y="1669795"/>
            <a:ext cx="1163955" cy="491490"/>
          </a:xfrm>
          <a:prstGeom prst="rect">
            <a:avLst/>
          </a:prstGeom>
        </p:spPr>
        <p:txBody>
          <a:bodyPr vert="horz" wrap="square" lIns="0" tIns="37465" rIns="0" bIns="0" rtlCol="0">
            <a:spAutoFit/>
          </a:bodyPr>
          <a:lstStyle/>
          <a:p>
            <a:pPr marL="12700" marR="5080" indent="339725">
              <a:lnSpc>
                <a:spcPts val="1750"/>
              </a:lnSpc>
              <a:spcBef>
                <a:spcPts val="295"/>
              </a:spcBef>
            </a:pPr>
            <a:r>
              <a:rPr sz="1600" b="1" spc="-5" dirty="0">
                <a:latin typeface="Calibri"/>
                <a:cs typeface="Calibri"/>
              </a:rPr>
              <a:t>Fiscal  </a:t>
            </a:r>
            <a:r>
              <a:rPr sz="1600" b="1" spc="-15" dirty="0">
                <a:latin typeface="Calibri"/>
                <a:cs typeface="Calibri"/>
              </a:rPr>
              <a:t>c</a:t>
            </a:r>
            <a:r>
              <a:rPr sz="1600" b="1" spc="-5" dirty="0">
                <a:latin typeface="Calibri"/>
                <a:cs typeface="Calibri"/>
              </a:rPr>
              <a:t>o</a:t>
            </a:r>
            <a:r>
              <a:rPr sz="1600" b="1" spc="-10" dirty="0">
                <a:latin typeface="Calibri"/>
                <a:cs typeface="Calibri"/>
              </a:rPr>
              <a:t>n</a:t>
            </a:r>
            <a:r>
              <a:rPr sz="1600" b="1" spc="-5" dirty="0">
                <a:latin typeface="Calibri"/>
                <a:cs typeface="Calibri"/>
              </a:rPr>
              <a:t>so</a:t>
            </a:r>
            <a:r>
              <a:rPr sz="1600" b="1" dirty="0">
                <a:latin typeface="Calibri"/>
                <a:cs typeface="Calibri"/>
              </a:rPr>
              <a:t>l</a:t>
            </a:r>
            <a:r>
              <a:rPr sz="1600" b="1" spc="-5" dirty="0">
                <a:latin typeface="Calibri"/>
                <a:cs typeface="Calibri"/>
              </a:rPr>
              <a:t>id</a:t>
            </a:r>
            <a:r>
              <a:rPr sz="1600" b="1" spc="-15" dirty="0">
                <a:latin typeface="Calibri"/>
                <a:cs typeface="Calibri"/>
              </a:rPr>
              <a:t>a</a:t>
            </a:r>
            <a:r>
              <a:rPr sz="1600" b="1" spc="-5" dirty="0">
                <a:latin typeface="Calibri"/>
                <a:cs typeface="Calibri"/>
              </a:rPr>
              <a:t>ti</a:t>
            </a:r>
            <a:r>
              <a:rPr sz="1600" b="1" dirty="0">
                <a:latin typeface="Calibri"/>
                <a:cs typeface="Calibri"/>
              </a:rPr>
              <a:t>o</a:t>
            </a:r>
            <a:r>
              <a:rPr sz="1600" b="1" spc="-5" dirty="0">
                <a:latin typeface="Calibri"/>
                <a:cs typeface="Calibri"/>
              </a:rPr>
              <a:t>n</a:t>
            </a:r>
            <a:endParaRPr sz="1600">
              <a:latin typeface="Calibri"/>
              <a:cs typeface="Calibri"/>
            </a:endParaRPr>
          </a:p>
        </p:txBody>
      </p:sp>
      <p:sp>
        <p:nvSpPr>
          <p:cNvPr id="12" name="object 12"/>
          <p:cNvSpPr/>
          <p:nvPr/>
        </p:nvSpPr>
        <p:spPr>
          <a:xfrm>
            <a:off x="3511677" y="2954367"/>
            <a:ext cx="605790" cy="2118360"/>
          </a:xfrm>
          <a:custGeom>
            <a:avLst/>
            <a:gdLst/>
            <a:ahLst/>
            <a:cxnLst/>
            <a:rect l="l" t="t" r="r" b="b"/>
            <a:pathLst>
              <a:path w="605789" h="2118360">
                <a:moveTo>
                  <a:pt x="0" y="141130"/>
                </a:moveTo>
                <a:lnTo>
                  <a:pt x="31671" y="107521"/>
                </a:lnTo>
                <a:lnTo>
                  <a:pt x="66265" y="78400"/>
                </a:lnTo>
                <a:lnTo>
                  <a:pt x="103362" y="53804"/>
                </a:lnTo>
                <a:lnTo>
                  <a:pt x="142545" y="33771"/>
                </a:lnTo>
                <a:lnTo>
                  <a:pt x="183396" y="18337"/>
                </a:lnTo>
                <a:lnTo>
                  <a:pt x="225497" y="7539"/>
                </a:lnTo>
                <a:lnTo>
                  <a:pt x="268430" y="1414"/>
                </a:lnTo>
                <a:lnTo>
                  <a:pt x="311777" y="0"/>
                </a:lnTo>
                <a:lnTo>
                  <a:pt x="355120" y="3332"/>
                </a:lnTo>
                <a:lnTo>
                  <a:pt x="398041" y="11448"/>
                </a:lnTo>
                <a:lnTo>
                  <a:pt x="440122" y="24384"/>
                </a:lnTo>
                <a:lnTo>
                  <a:pt x="480946" y="42179"/>
                </a:lnTo>
                <a:lnTo>
                  <a:pt x="520094" y="64868"/>
                </a:lnTo>
                <a:lnTo>
                  <a:pt x="557149" y="92489"/>
                </a:lnTo>
                <a:lnTo>
                  <a:pt x="594457" y="128154"/>
                </a:lnTo>
                <a:lnTo>
                  <a:pt x="605789" y="141130"/>
                </a:lnTo>
              </a:path>
              <a:path w="605789" h="2118360">
                <a:moveTo>
                  <a:pt x="605789" y="649638"/>
                </a:moveTo>
                <a:lnTo>
                  <a:pt x="574118" y="683248"/>
                </a:lnTo>
                <a:lnTo>
                  <a:pt x="539524" y="712368"/>
                </a:lnTo>
                <a:lnTo>
                  <a:pt x="502427" y="736964"/>
                </a:lnTo>
                <a:lnTo>
                  <a:pt x="463244" y="756997"/>
                </a:lnTo>
                <a:lnTo>
                  <a:pt x="422393" y="772431"/>
                </a:lnTo>
                <a:lnTo>
                  <a:pt x="380292" y="783229"/>
                </a:lnTo>
                <a:lnTo>
                  <a:pt x="337359" y="789354"/>
                </a:lnTo>
                <a:lnTo>
                  <a:pt x="294012" y="790769"/>
                </a:lnTo>
                <a:lnTo>
                  <a:pt x="250669" y="787437"/>
                </a:lnTo>
                <a:lnTo>
                  <a:pt x="207748" y="779321"/>
                </a:lnTo>
                <a:lnTo>
                  <a:pt x="165667" y="766384"/>
                </a:lnTo>
                <a:lnTo>
                  <a:pt x="124843" y="748589"/>
                </a:lnTo>
                <a:lnTo>
                  <a:pt x="85695" y="725900"/>
                </a:lnTo>
                <a:lnTo>
                  <a:pt x="48640" y="698279"/>
                </a:lnTo>
                <a:lnTo>
                  <a:pt x="11332" y="662614"/>
                </a:lnTo>
                <a:lnTo>
                  <a:pt x="0" y="649638"/>
                </a:lnTo>
              </a:path>
              <a:path w="605789" h="2118360">
                <a:moveTo>
                  <a:pt x="0" y="1468534"/>
                </a:moveTo>
                <a:lnTo>
                  <a:pt x="31671" y="1434925"/>
                </a:lnTo>
                <a:lnTo>
                  <a:pt x="66265" y="1405804"/>
                </a:lnTo>
                <a:lnTo>
                  <a:pt x="103362" y="1381208"/>
                </a:lnTo>
                <a:lnTo>
                  <a:pt x="142545" y="1361175"/>
                </a:lnTo>
                <a:lnTo>
                  <a:pt x="183396" y="1345741"/>
                </a:lnTo>
                <a:lnTo>
                  <a:pt x="225497" y="1334943"/>
                </a:lnTo>
                <a:lnTo>
                  <a:pt x="268430" y="1328818"/>
                </a:lnTo>
                <a:lnTo>
                  <a:pt x="311777" y="1327404"/>
                </a:lnTo>
                <a:lnTo>
                  <a:pt x="355120" y="1330736"/>
                </a:lnTo>
                <a:lnTo>
                  <a:pt x="398041" y="1338852"/>
                </a:lnTo>
                <a:lnTo>
                  <a:pt x="440122" y="1351788"/>
                </a:lnTo>
                <a:lnTo>
                  <a:pt x="480946" y="1369583"/>
                </a:lnTo>
                <a:lnTo>
                  <a:pt x="520094" y="1392272"/>
                </a:lnTo>
                <a:lnTo>
                  <a:pt x="557149" y="1419893"/>
                </a:lnTo>
                <a:lnTo>
                  <a:pt x="594457" y="1455558"/>
                </a:lnTo>
                <a:lnTo>
                  <a:pt x="605789" y="1468534"/>
                </a:lnTo>
              </a:path>
              <a:path w="605789" h="2118360">
                <a:moveTo>
                  <a:pt x="605789" y="1977042"/>
                </a:moveTo>
                <a:lnTo>
                  <a:pt x="574118" y="2010652"/>
                </a:lnTo>
                <a:lnTo>
                  <a:pt x="539524" y="2039772"/>
                </a:lnTo>
                <a:lnTo>
                  <a:pt x="502427" y="2064368"/>
                </a:lnTo>
                <a:lnTo>
                  <a:pt x="463244" y="2084401"/>
                </a:lnTo>
                <a:lnTo>
                  <a:pt x="422393" y="2099835"/>
                </a:lnTo>
                <a:lnTo>
                  <a:pt x="380292" y="2110633"/>
                </a:lnTo>
                <a:lnTo>
                  <a:pt x="337359" y="2116758"/>
                </a:lnTo>
                <a:lnTo>
                  <a:pt x="294012" y="2118173"/>
                </a:lnTo>
                <a:lnTo>
                  <a:pt x="250669" y="2114841"/>
                </a:lnTo>
                <a:lnTo>
                  <a:pt x="207748" y="2106725"/>
                </a:lnTo>
                <a:lnTo>
                  <a:pt x="165667" y="2093788"/>
                </a:lnTo>
                <a:lnTo>
                  <a:pt x="124843" y="2075993"/>
                </a:lnTo>
                <a:lnTo>
                  <a:pt x="85695" y="2053304"/>
                </a:lnTo>
                <a:lnTo>
                  <a:pt x="48640" y="2025683"/>
                </a:lnTo>
                <a:lnTo>
                  <a:pt x="11332" y="1990018"/>
                </a:lnTo>
                <a:lnTo>
                  <a:pt x="0" y="1977042"/>
                </a:lnTo>
              </a:path>
            </a:pathLst>
          </a:custGeom>
          <a:ln w="25908">
            <a:solidFill>
              <a:srgbClr val="BD3643"/>
            </a:solidFill>
          </a:ln>
        </p:spPr>
        <p:txBody>
          <a:bodyPr wrap="square" lIns="0" tIns="0" rIns="0" bIns="0" rtlCol="0"/>
          <a:lstStyle/>
          <a:p>
            <a:endParaRPr/>
          </a:p>
        </p:txBody>
      </p:sp>
      <p:sp>
        <p:nvSpPr>
          <p:cNvPr id="13" name="object 13"/>
          <p:cNvSpPr txBox="1"/>
          <p:nvPr/>
        </p:nvSpPr>
        <p:spPr>
          <a:xfrm>
            <a:off x="2743200" y="3200400"/>
            <a:ext cx="2362200" cy="360355"/>
          </a:xfrm>
          <a:prstGeom prst="rect">
            <a:avLst/>
          </a:prstGeom>
        </p:spPr>
        <p:txBody>
          <a:bodyPr vert="horz" wrap="square" lIns="0" tIns="29845" rIns="0" bIns="0" rtlCol="0">
            <a:spAutoFit/>
          </a:bodyPr>
          <a:lstStyle/>
          <a:p>
            <a:pPr marL="467995" marR="5080" indent="-455930">
              <a:lnSpc>
                <a:spcPts val="1210"/>
              </a:lnSpc>
              <a:spcBef>
                <a:spcPts val="235"/>
              </a:spcBef>
            </a:pPr>
            <a:r>
              <a:rPr dirty="0">
                <a:latin typeface="Calibri"/>
                <a:cs typeface="Calibri"/>
              </a:rPr>
              <a:t>Government</a:t>
            </a:r>
            <a:r>
              <a:rPr spc="-100" dirty="0">
                <a:latin typeface="Calibri"/>
                <a:cs typeface="Calibri"/>
              </a:rPr>
              <a:t> </a:t>
            </a:r>
            <a:r>
              <a:rPr dirty="0">
                <a:latin typeface="Calibri"/>
                <a:cs typeface="Calibri"/>
              </a:rPr>
              <a:t>expenditure  increases</a:t>
            </a:r>
          </a:p>
        </p:txBody>
      </p:sp>
      <p:sp>
        <p:nvSpPr>
          <p:cNvPr id="14" name="object 14"/>
          <p:cNvSpPr txBox="1"/>
          <p:nvPr/>
        </p:nvSpPr>
        <p:spPr>
          <a:xfrm>
            <a:off x="2514600" y="4495800"/>
            <a:ext cx="2895600" cy="337913"/>
          </a:xfrm>
          <a:prstGeom prst="rect">
            <a:avLst/>
          </a:prstGeom>
        </p:spPr>
        <p:txBody>
          <a:bodyPr vert="horz" wrap="square" lIns="0" tIns="29845" rIns="0" bIns="0" rtlCol="0">
            <a:spAutoFit/>
          </a:bodyPr>
          <a:lstStyle/>
          <a:p>
            <a:pPr marL="12700" marR="5080" indent="-635" algn="ctr">
              <a:lnSpc>
                <a:spcPts val="1210"/>
              </a:lnSpc>
              <a:spcBef>
                <a:spcPts val="235"/>
              </a:spcBef>
            </a:pPr>
            <a:r>
              <a:rPr spc="-5" dirty="0">
                <a:latin typeface="Calibri"/>
                <a:cs typeface="Calibri"/>
              </a:rPr>
              <a:t>Taxes </a:t>
            </a:r>
            <a:r>
              <a:rPr dirty="0">
                <a:latin typeface="Calibri"/>
                <a:cs typeface="Calibri"/>
              </a:rPr>
              <a:t>may remain  </a:t>
            </a:r>
            <a:r>
              <a:rPr spc="-5" dirty="0">
                <a:latin typeface="Calibri"/>
                <a:cs typeface="Calibri"/>
              </a:rPr>
              <a:t>unchanged </a:t>
            </a:r>
            <a:r>
              <a:rPr dirty="0">
                <a:latin typeface="Calibri"/>
                <a:cs typeface="Calibri"/>
              </a:rPr>
              <a:t>or cut back</a:t>
            </a:r>
            <a:r>
              <a:rPr spc="-55" dirty="0">
                <a:latin typeface="Calibri"/>
                <a:cs typeface="Calibri"/>
              </a:rPr>
              <a:t> </a:t>
            </a:r>
            <a:r>
              <a:rPr dirty="0">
                <a:latin typeface="Calibri"/>
                <a:cs typeface="Calibri"/>
              </a:rPr>
              <a:t>on  tax</a:t>
            </a:r>
            <a:r>
              <a:rPr spc="-20" dirty="0">
                <a:latin typeface="Calibri"/>
                <a:cs typeface="Calibri"/>
              </a:rPr>
              <a:t> </a:t>
            </a:r>
            <a:r>
              <a:rPr dirty="0">
                <a:latin typeface="Calibri"/>
                <a:cs typeface="Calibri"/>
              </a:rPr>
              <a:t>collections.</a:t>
            </a:r>
          </a:p>
        </p:txBody>
      </p:sp>
      <p:grpSp>
        <p:nvGrpSpPr>
          <p:cNvPr id="15" name="object 15"/>
          <p:cNvGrpSpPr/>
          <p:nvPr/>
        </p:nvGrpSpPr>
        <p:grpSpPr>
          <a:xfrm>
            <a:off x="3498722" y="2941413"/>
            <a:ext cx="5648325" cy="3554095"/>
            <a:chOff x="3498722" y="2941413"/>
            <a:chExt cx="5648325" cy="3554095"/>
          </a:xfrm>
        </p:grpSpPr>
        <p:sp>
          <p:nvSpPr>
            <p:cNvPr id="16" name="object 16"/>
            <p:cNvSpPr/>
            <p:nvPr/>
          </p:nvSpPr>
          <p:spPr>
            <a:xfrm>
              <a:off x="3511676" y="2954367"/>
              <a:ext cx="5622925" cy="3528060"/>
            </a:xfrm>
            <a:custGeom>
              <a:avLst/>
              <a:gdLst/>
              <a:ahLst/>
              <a:cxnLst/>
              <a:rect l="l" t="t" r="r" b="b"/>
              <a:pathLst>
                <a:path w="5622925" h="3528060">
                  <a:moveTo>
                    <a:pt x="0" y="2878285"/>
                  </a:moveTo>
                  <a:lnTo>
                    <a:pt x="31671" y="2844663"/>
                  </a:lnTo>
                  <a:lnTo>
                    <a:pt x="66265" y="2815532"/>
                  </a:lnTo>
                  <a:lnTo>
                    <a:pt x="103362" y="2790929"/>
                  </a:lnTo>
                  <a:lnTo>
                    <a:pt x="142545" y="2770889"/>
                  </a:lnTo>
                  <a:lnTo>
                    <a:pt x="183396" y="2755449"/>
                  </a:lnTo>
                  <a:lnTo>
                    <a:pt x="225497" y="2744646"/>
                  </a:lnTo>
                  <a:lnTo>
                    <a:pt x="268430" y="2738517"/>
                  </a:lnTo>
                  <a:lnTo>
                    <a:pt x="311777" y="2737097"/>
                  </a:lnTo>
                  <a:lnTo>
                    <a:pt x="355120" y="2740424"/>
                  </a:lnTo>
                  <a:lnTo>
                    <a:pt x="398041" y="2748533"/>
                  </a:lnTo>
                  <a:lnTo>
                    <a:pt x="440122" y="2761462"/>
                  </a:lnTo>
                  <a:lnTo>
                    <a:pt x="480946" y="2779247"/>
                  </a:lnTo>
                  <a:lnTo>
                    <a:pt x="520094" y="2801924"/>
                  </a:lnTo>
                  <a:lnTo>
                    <a:pt x="557149" y="2829530"/>
                  </a:lnTo>
                  <a:lnTo>
                    <a:pt x="594457" y="2865307"/>
                  </a:lnTo>
                  <a:lnTo>
                    <a:pt x="605789" y="2878285"/>
                  </a:lnTo>
                </a:path>
                <a:path w="5622925" h="3528060">
                  <a:moveTo>
                    <a:pt x="605789" y="3386691"/>
                  </a:moveTo>
                  <a:lnTo>
                    <a:pt x="574118" y="3420313"/>
                  </a:lnTo>
                  <a:lnTo>
                    <a:pt x="539524" y="3449444"/>
                  </a:lnTo>
                  <a:lnTo>
                    <a:pt x="502427" y="3474048"/>
                  </a:lnTo>
                  <a:lnTo>
                    <a:pt x="463244" y="3494088"/>
                  </a:lnTo>
                  <a:lnTo>
                    <a:pt x="422393" y="3509527"/>
                  </a:lnTo>
                  <a:lnTo>
                    <a:pt x="380292" y="3520330"/>
                  </a:lnTo>
                  <a:lnTo>
                    <a:pt x="337359" y="3526460"/>
                  </a:lnTo>
                  <a:lnTo>
                    <a:pt x="294012" y="3527879"/>
                  </a:lnTo>
                  <a:lnTo>
                    <a:pt x="250669" y="3524553"/>
                  </a:lnTo>
                  <a:lnTo>
                    <a:pt x="207748" y="3516443"/>
                  </a:lnTo>
                  <a:lnTo>
                    <a:pt x="165667" y="3503515"/>
                  </a:lnTo>
                  <a:lnTo>
                    <a:pt x="124843" y="3485730"/>
                  </a:lnTo>
                  <a:lnTo>
                    <a:pt x="85695" y="3463053"/>
                  </a:lnTo>
                  <a:lnTo>
                    <a:pt x="48640" y="3435447"/>
                  </a:lnTo>
                  <a:lnTo>
                    <a:pt x="11332" y="3399669"/>
                  </a:lnTo>
                  <a:lnTo>
                    <a:pt x="0" y="3386691"/>
                  </a:lnTo>
                </a:path>
                <a:path w="5622925" h="3528060">
                  <a:moveTo>
                    <a:pt x="4908804" y="141130"/>
                  </a:moveTo>
                  <a:lnTo>
                    <a:pt x="4940475" y="107521"/>
                  </a:lnTo>
                  <a:lnTo>
                    <a:pt x="4975069" y="78400"/>
                  </a:lnTo>
                  <a:lnTo>
                    <a:pt x="5012166" y="53804"/>
                  </a:lnTo>
                  <a:lnTo>
                    <a:pt x="5051349" y="33771"/>
                  </a:lnTo>
                  <a:lnTo>
                    <a:pt x="5092200" y="18337"/>
                  </a:lnTo>
                  <a:lnTo>
                    <a:pt x="5134301" y="7539"/>
                  </a:lnTo>
                  <a:lnTo>
                    <a:pt x="5177234" y="1414"/>
                  </a:lnTo>
                  <a:lnTo>
                    <a:pt x="5220581" y="0"/>
                  </a:lnTo>
                  <a:lnTo>
                    <a:pt x="5263924" y="3332"/>
                  </a:lnTo>
                  <a:lnTo>
                    <a:pt x="5306845" y="11448"/>
                  </a:lnTo>
                  <a:lnTo>
                    <a:pt x="5348926" y="24384"/>
                  </a:lnTo>
                  <a:lnTo>
                    <a:pt x="5389750" y="42179"/>
                  </a:lnTo>
                  <a:lnTo>
                    <a:pt x="5428898" y="64868"/>
                  </a:lnTo>
                  <a:lnTo>
                    <a:pt x="5465953" y="92489"/>
                  </a:lnTo>
                  <a:lnTo>
                    <a:pt x="5503243" y="128154"/>
                  </a:lnTo>
                  <a:lnTo>
                    <a:pt x="5514594" y="141130"/>
                  </a:lnTo>
                </a:path>
                <a:path w="5622925" h="3528060">
                  <a:moveTo>
                    <a:pt x="5514594" y="649638"/>
                  </a:moveTo>
                  <a:lnTo>
                    <a:pt x="5482922" y="683248"/>
                  </a:lnTo>
                  <a:lnTo>
                    <a:pt x="5448328" y="712368"/>
                  </a:lnTo>
                  <a:lnTo>
                    <a:pt x="5411231" y="736964"/>
                  </a:lnTo>
                  <a:lnTo>
                    <a:pt x="5372048" y="756997"/>
                  </a:lnTo>
                  <a:lnTo>
                    <a:pt x="5331197" y="772431"/>
                  </a:lnTo>
                  <a:lnTo>
                    <a:pt x="5289096" y="783229"/>
                  </a:lnTo>
                  <a:lnTo>
                    <a:pt x="5246163" y="789354"/>
                  </a:lnTo>
                  <a:lnTo>
                    <a:pt x="5202816" y="790769"/>
                  </a:lnTo>
                  <a:lnTo>
                    <a:pt x="5159473" y="787437"/>
                  </a:lnTo>
                  <a:lnTo>
                    <a:pt x="5116552" y="779321"/>
                  </a:lnTo>
                  <a:lnTo>
                    <a:pt x="5074471" y="766384"/>
                  </a:lnTo>
                  <a:lnTo>
                    <a:pt x="5033647" y="748589"/>
                  </a:lnTo>
                  <a:lnTo>
                    <a:pt x="4994499" y="725900"/>
                  </a:lnTo>
                  <a:lnTo>
                    <a:pt x="4957445" y="698279"/>
                  </a:lnTo>
                  <a:lnTo>
                    <a:pt x="4920136" y="662614"/>
                  </a:lnTo>
                  <a:lnTo>
                    <a:pt x="4908804" y="649638"/>
                  </a:lnTo>
                </a:path>
                <a:path w="5622925" h="3528060">
                  <a:moveTo>
                    <a:pt x="4977130" y="1513365"/>
                  </a:moveTo>
                  <a:lnTo>
                    <a:pt x="5008776" y="1479651"/>
                  </a:lnTo>
                  <a:lnTo>
                    <a:pt x="5043348" y="1450433"/>
                  </a:lnTo>
                  <a:lnTo>
                    <a:pt x="5080427" y="1425748"/>
                  </a:lnTo>
                  <a:lnTo>
                    <a:pt x="5119595" y="1405633"/>
                  </a:lnTo>
                  <a:lnTo>
                    <a:pt x="5160433" y="1390125"/>
                  </a:lnTo>
                  <a:lnTo>
                    <a:pt x="5202524" y="1379261"/>
                  </a:lnTo>
                  <a:lnTo>
                    <a:pt x="5245449" y="1373078"/>
                  </a:lnTo>
                  <a:lnTo>
                    <a:pt x="5288790" y="1371612"/>
                  </a:lnTo>
                  <a:lnTo>
                    <a:pt x="5332128" y="1374902"/>
                  </a:lnTo>
                  <a:lnTo>
                    <a:pt x="5375047" y="1382983"/>
                  </a:lnTo>
                  <a:lnTo>
                    <a:pt x="5417126" y="1395892"/>
                  </a:lnTo>
                  <a:lnTo>
                    <a:pt x="5457949" y="1413668"/>
                  </a:lnTo>
                  <a:lnTo>
                    <a:pt x="5497097" y="1436345"/>
                  </a:lnTo>
                  <a:lnTo>
                    <a:pt x="5534152" y="1463962"/>
                  </a:lnTo>
                  <a:lnTo>
                    <a:pt x="5571978" y="1500199"/>
                  </a:lnTo>
                  <a:lnTo>
                    <a:pt x="5583428" y="1513365"/>
                  </a:lnTo>
                </a:path>
                <a:path w="5622925" h="3528060">
                  <a:moveTo>
                    <a:pt x="5583428" y="2022127"/>
                  </a:moveTo>
                  <a:lnTo>
                    <a:pt x="5551781" y="2055841"/>
                  </a:lnTo>
                  <a:lnTo>
                    <a:pt x="5517209" y="2085060"/>
                  </a:lnTo>
                  <a:lnTo>
                    <a:pt x="5480130" y="2109745"/>
                  </a:lnTo>
                  <a:lnTo>
                    <a:pt x="5440962" y="2129859"/>
                  </a:lnTo>
                  <a:lnTo>
                    <a:pt x="5400124" y="2145367"/>
                  </a:lnTo>
                  <a:lnTo>
                    <a:pt x="5358033" y="2156231"/>
                  </a:lnTo>
                  <a:lnTo>
                    <a:pt x="5315108" y="2162415"/>
                  </a:lnTo>
                  <a:lnTo>
                    <a:pt x="5271767" y="2163880"/>
                  </a:lnTo>
                  <a:lnTo>
                    <a:pt x="5228429" y="2160591"/>
                  </a:lnTo>
                  <a:lnTo>
                    <a:pt x="5185510" y="2152510"/>
                  </a:lnTo>
                  <a:lnTo>
                    <a:pt x="5143431" y="2139600"/>
                  </a:lnTo>
                  <a:lnTo>
                    <a:pt x="5102608" y="2121825"/>
                  </a:lnTo>
                  <a:lnTo>
                    <a:pt x="5063460" y="2099147"/>
                  </a:lnTo>
                  <a:lnTo>
                    <a:pt x="5026406" y="2071530"/>
                  </a:lnTo>
                  <a:lnTo>
                    <a:pt x="4988579" y="2035294"/>
                  </a:lnTo>
                  <a:lnTo>
                    <a:pt x="4977130" y="2022127"/>
                  </a:lnTo>
                </a:path>
                <a:path w="5622925" h="3528060">
                  <a:moveTo>
                    <a:pt x="5015865" y="2877993"/>
                  </a:moveTo>
                  <a:lnTo>
                    <a:pt x="5047645" y="2844403"/>
                  </a:lnTo>
                  <a:lnTo>
                    <a:pt x="5082347" y="2815305"/>
                  </a:lnTo>
                  <a:lnTo>
                    <a:pt x="5119550" y="2790737"/>
                  </a:lnTo>
                  <a:lnTo>
                    <a:pt x="5158837" y="2770735"/>
                  </a:lnTo>
                  <a:lnTo>
                    <a:pt x="5199788" y="2755334"/>
                  </a:lnTo>
                  <a:lnTo>
                    <a:pt x="5241985" y="2744571"/>
                  </a:lnTo>
                  <a:lnTo>
                    <a:pt x="5285009" y="2738482"/>
                  </a:lnTo>
                  <a:lnTo>
                    <a:pt x="5328441" y="2737103"/>
                  </a:lnTo>
                  <a:lnTo>
                    <a:pt x="5371863" y="2740471"/>
                  </a:lnTo>
                  <a:lnTo>
                    <a:pt x="5414856" y="2748621"/>
                  </a:lnTo>
                  <a:lnTo>
                    <a:pt x="5457000" y="2761590"/>
                  </a:lnTo>
                  <a:lnTo>
                    <a:pt x="5497877" y="2779414"/>
                  </a:lnTo>
                  <a:lnTo>
                    <a:pt x="5537069" y="2802129"/>
                  </a:lnTo>
                  <a:lnTo>
                    <a:pt x="5574157" y="2829771"/>
                  </a:lnTo>
                  <a:lnTo>
                    <a:pt x="5611161" y="2865163"/>
                  </a:lnTo>
                  <a:lnTo>
                    <a:pt x="5622417" y="2877993"/>
                  </a:lnTo>
                </a:path>
                <a:path w="5622925" h="3528060">
                  <a:moveTo>
                    <a:pt x="5622417" y="3386983"/>
                  </a:moveTo>
                  <a:lnTo>
                    <a:pt x="5590636" y="3420574"/>
                  </a:lnTo>
                  <a:lnTo>
                    <a:pt x="5555934" y="3449671"/>
                  </a:lnTo>
                  <a:lnTo>
                    <a:pt x="5518731" y="3474239"/>
                  </a:lnTo>
                  <a:lnTo>
                    <a:pt x="5479444" y="3494242"/>
                  </a:lnTo>
                  <a:lnTo>
                    <a:pt x="5438493" y="3509643"/>
                  </a:lnTo>
                  <a:lnTo>
                    <a:pt x="5396296" y="3520406"/>
                  </a:lnTo>
                  <a:lnTo>
                    <a:pt x="5353272" y="3526495"/>
                  </a:lnTo>
                  <a:lnTo>
                    <a:pt x="5309840" y="3527873"/>
                  </a:lnTo>
                  <a:lnTo>
                    <a:pt x="5266418" y="3524506"/>
                  </a:lnTo>
                  <a:lnTo>
                    <a:pt x="5223425" y="3516356"/>
                  </a:lnTo>
                  <a:lnTo>
                    <a:pt x="5181281" y="3503387"/>
                  </a:lnTo>
                  <a:lnTo>
                    <a:pt x="5140404" y="3485563"/>
                  </a:lnTo>
                  <a:lnTo>
                    <a:pt x="5101212" y="3462848"/>
                  </a:lnTo>
                  <a:lnTo>
                    <a:pt x="5064125" y="3435205"/>
                  </a:lnTo>
                  <a:lnTo>
                    <a:pt x="5027120" y="3399808"/>
                  </a:lnTo>
                  <a:lnTo>
                    <a:pt x="5015865" y="3386983"/>
                  </a:lnTo>
                </a:path>
              </a:pathLst>
            </a:custGeom>
            <a:ln w="25908">
              <a:solidFill>
                <a:srgbClr val="BD3643"/>
              </a:solidFill>
            </a:ln>
          </p:spPr>
          <p:txBody>
            <a:bodyPr wrap="square" lIns="0" tIns="0" rIns="0" bIns="0" rtlCol="0"/>
            <a:lstStyle/>
            <a:p>
              <a:endParaRPr/>
            </a:p>
          </p:txBody>
        </p:sp>
        <p:sp>
          <p:nvSpPr>
            <p:cNvPr id="17" name="object 17"/>
            <p:cNvSpPr/>
            <p:nvPr/>
          </p:nvSpPr>
          <p:spPr>
            <a:xfrm>
              <a:off x="3719321" y="3861053"/>
              <a:ext cx="215265" cy="361315"/>
            </a:xfrm>
            <a:custGeom>
              <a:avLst/>
              <a:gdLst/>
              <a:ahLst/>
              <a:cxnLst/>
              <a:rect l="l" t="t" r="r" b="b"/>
              <a:pathLst>
                <a:path w="215264" h="361314">
                  <a:moveTo>
                    <a:pt x="161162" y="0"/>
                  </a:moveTo>
                  <a:lnTo>
                    <a:pt x="53720" y="0"/>
                  </a:lnTo>
                  <a:lnTo>
                    <a:pt x="53720" y="253746"/>
                  </a:lnTo>
                  <a:lnTo>
                    <a:pt x="0" y="253746"/>
                  </a:lnTo>
                  <a:lnTo>
                    <a:pt x="107441" y="361188"/>
                  </a:lnTo>
                  <a:lnTo>
                    <a:pt x="214883" y="253746"/>
                  </a:lnTo>
                  <a:lnTo>
                    <a:pt x="161162" y="253746"/>
                  </a:lnTo>
                  <a:lnTo>
                    <a:pt x="161162" y="0"/>
                  </a:lnTo>
                  <a:close/>
                </a:path>
              </a:pathLst>
            </a:custGeom>
            <a:solidFill>
              <a:srgbClr val="EE4655"/>
            </a:solidFill>
          </p:spPr>
          <p:txBody>
            <a:bodyPr wrap="square" lIns="0" tIns="0" rIns="0" bIns="0" rtlCol="0"/>
            <a:lstStyle/>
            <a:p>
              <a:endParaRPr/>
            </a:p>
          </p:txBody>
        </p:sp>
        <p:sp>
          <p:nvSpPr>
            <p:cNvPr id="18" name="object 18"/>
            <p:cNvSpPr/>
            <p:nvPr/>
          </p:nvSpPr>
          <p:spPr>
            <a:xfrm>
              <a:off x="3719321" y="3861053"/>
              <a:ext cx="215265" cy="361315"/>
            </a:xfrm>
            <a:custGeom>
              <a:avLst/>
              <a:gdLst/>
              <a:ahLst/>
              <a:cxnLst/>
              <a:rect l="l" t="t" r="r" b="b"/>
              <a:pathLst>
                <a:path w="215264" h="361314">
                  <a:moveTo>
                    <a:pt x="0" y="253746"/>
                  </a:moveTo>
                  <a:lnTo>
                    <a:pt x="53720" y="253746"/>
                  </a:lnTo>
                  <a:lnTo>
                    <a:pt x="53720" y="0"/>
                  </a:lnTo>
                  <a:lnTo>
                    <a:pt x="161162" y="0"/>
                  </a:lnTo>
                  <a:lnTo>
                    <a:pt x="161162" y="253746"/>
                  </a:lnTo>
                  <a:lnTo>
                    <a:pt x="214883" y="253746"/>
                  </a:lnTo>
                  <a:lnTo>
                    <a:pt x="107441" y="361188"/>
                  </a:lnTo>
                  <a:lnTo>
                    <a:pt x="0" y="253746"/>
                  </a:lnTo>
                  <a:close/>
                </a:path>
              </a:pathLst>
            </a:custGeom>
            <a:ln w="25907">
              <a:solidFill>
                <a:srgbClr val="AF303C"/>
              </a:solidFill>
            </a:ln>
          </p:spPr>
          <p:txBody>
            <a:bodyPr wrap="square" lIns="0" tIns="0" rIns="0" bIns="0" rtlCol="0"/>
            <a:lstStyle/>
            <a:p>
              <a:endParaRPr/>
            </a:p>
          </p:txBody>
        </p:sp>
        <p:sp>
          <p:nvSpPr>
            <p:cNvPr id="19" name="object 19"/>
            <p:cNvSpPr/>
            <p:nvPr/>
          </p:nvSpPr>
          <p:spPr>
            <a:xfrm>
              <a:off x="3719321" y="5229605"/>
              <a:ext cx="215265" cy="360045"/>
            </a:xfrm>
            <a:custGeom>
              <a:avLst/>
              <a:gdLst/>
              <a:ahLst/>
              <a:cxnLst/>
              <a:rect l="l" t="t" r="r" b="b"/>
              <a:pathLst>
                <a:path w="215264" h="360045">
                  <a:moveTo>
                    <a:pt x="161162" y="0"/>
                  </a:moveTo>
                  <a:lnTo>
                    <a:pt x="53720" y="0"/>
                  </a:lnTo>
                  <a:lnTo>
                    <a:pt x="53720" y="252222"/>
                  </a:lnTo>
                  <a:lnTo>
                    <a:pt x="0" y="252222"/>
                  </a:lnTo>
                  <a:lnTo>
                    <a:pt x="107441" y="359664"/>
                  </a:lnTo>
                  <a:lnTo>
                    <a:pt x="214883" y="252222"/>
                  </a:lnTo>
                  <a:lnTo>
                    <a:pt x="161162" y="252222"/>
                  </a:lnTo>
                  <a:lnTo>
                    <a:pt x="161162" y="0"/>
                  </a:lnTo>
                  <a:close/>
                </a:path>
              </a:pathLst>
            </a:custGeom>
            <a:solidFill>
              <a:srgbClr val="EE4655"/>
            </a:solidFill>
          </p:spPr>
          <p:txBody>
            <a:bodyPr wrap="square" lIns="0" tIns="0" rIns="0" bIns="0" rtlCol="0"/>
            <a:lstStyle/>
            <a:p>
              <a:endParaRPr/>
            </a:p>
          </p:txBody>
        </p:sp>
        <p:sp>
          <p:nvSpPr>
            <p:cNvPr id="20" name="object 20"/>
            <p:cNvSpPr/>
            <p:nvPr/>
          </p:nvSpPr>
          <p:spPr>
            <a:xfrm>
              <a:off x="3719321" y="5229605"/>
              <a:ext cx="215265" cy="360045"/>
            </a:xfrm>
            <a:custGeom>
              <a:avLst/>
              <a:gdLst/>
              <a:ahLst/>
              <a:cxnLst/>
              <a:rect l="l" t="t" r="r" b="b"/>
              <a:pathLst>
                <a:path w="215264" h="360045">
                  <a:moveTo>
                    <a:pt x="0" y="252222"/>
                  </a:moveTo>
                  <a:lnTo>
                    <a:pt x="53720" y="252222"/>
                  </a:lnTo>
                  <a:lnTo>
                    <a:pt x="53720" y="0"/>
                  </a:lnTo>
                  <a:lnTo>
                    <a:pt x="161162" y="0"/>
                  </a:lnTo>
                  <a:lnTo>
                    <a:pt x="161162" y="252222"/>
                  </a:lnTo>
                  <a:lnTo>
                    <a:pt x="214883" y="252222"/>
                  </a:lnTo>
                  <a:lnTo>
                    <a:pt x="107441" y="359664"/>
                  </a:lnTo>
                  <a:lnTo>
                    <a:pt x="0" y="252222"/>
                  </a:lnTo>
                  <a:close/>
                </a:path>
              </a:pathLst>
            </a:custGeom>
            <a:ln w="25908">
              <a:solidFill>
                <a:srgbClr val="AF303C"/>
              </a:solidFill>
            </a:ln>
          </p:spPr>
          <p:txBody>
            <a:bodyPr wrap="square" lIns="0" tIns="0" rIns="0" bIns="0" rtlCol="0"/>
            <a:lstStyle/>
            <a:p>
              <a:endParaRPr/>
            </a:p>
          </p:txBody>
        </p:sp>
        <p:sp>
          <p:nvSpPr>
            <p:cNvPr id="21" name="object 21"/>
            <p:cNvSpPr/>
            <p:nvPr/>
          </p:nvSpPr>
          <p:spPr>
            <a:xfrm>
              <a:off x="8687561" y="3861053"/>
              <a:ext cx="216535" cy="361315"/>
            </a:xfrm>
            <a:custGeom>
              <a:avLst/>
              <a:gdLst/>
              <a:ahLst/>
              <a:cxnLst/>
              <a:rect l="l" t="t" r="r" b="b"/>
              <a:pathLst>
                <a:path w="216534" h="361314">
                  <a:moveTo>
                    <a:pt x="162306" y="0"/>
                  </a:moveTo>
                  <a:lnTo>
                    <a:pt x="54102" y="0"/>
                  </a:lnTo>
                  <a:lnTo>
                    <a:pt x="54102" y="252984"/>
                  </a:lnTo>
                  <a:lnTo>
                    <a:pt x="0" y="252984"/>
                  </a:lnTo>
                  <a:lnTo>
                    <a:pt x="108204" y="361188"/>
                  </a:lnTo>
                  <a:lnTo>
                    <a:pt x="216408" y="252984"/>
                  </a:lnTo>
                  <a:lnTo>
                    <a:pt x="162306" y="252984"/>
                  </a:lnTo>
                  <a:lnTo>
                    <a:pt x="162306" y="0"/>
                  </a:lnTo>
                  <a:close/>
                </a:path>
              </a:pathLst>
            </a:custGeom>
            <a:solidFill>
              <a:srgbClr val="EE4655"/>
            </a:solidFill>
          </p:spPr>
          <p:txBody>
            <a:bodyPr wrap="square" lIns="0" tIns="0" rIns="0" bIns="0" rtlCol="0"/>
            <a:lstStyle/>
            <a:p>
              <a:endParaRPr/>
            </a:p>
          </p:txBody>
        </p:sp>
        <p:sp>
          <p:nvSpPr>
            <p:cNvPr id="22" name="object 22"/>
            <p:cNvSpPr/>
            <p:nvPr/>
          </p:nvSpPr>
          <p:spPr>
            <a:xfrm>
              <a:off x="8687561" y="3861053"/>
              <a:ext cx="216535" cy="361315"/>
            </a:xfrm>
            <a:custGeom>
              <a:avLst/>
              <a:gdLst/>
              <a:ahLst/>
              <a:cxnLst/>
              <a:rect l="l" t="t" r="r" b="b"/>
              <a:pathLst>
                <a:path w="216534" h="361314">
                  <a:moveTo>
                    <a:pt x="0" y="252984"/>
                  </a:moveTo>
                  <a:lnTo>
                    <a:pt x="54102" y="252984"/>
                  </a:lnTo>
                  <a:lnTo>
                    <a:pt x="54102" y="0"/>
                  </a:lnTo>
                  <a:lnTo>
                    <a:pt x="162306" y="0"/>
                  </a:lnTo>
                  <a:lnTo>
                    <a:pt x="162306" y="252984"/>
                  </a:lnTo>
                  <a:lnTo>
                    <a:pt x="216408" y="252984"/>
                  </a:lnTo>
                  <a:lnTo>
                    <a:pt x="108204" y="361188"/>
                  </a:lnTo>
                  <a:lnTo>
                    <a:pt x="0" y="252984"/>
                  </a:lnTo>
                  <a:close/>
                </a:path>
              </a:pathLst>
            </a:custGeom>
            <a:ln w="25908">
              <a:solidFill>
                <a:srgbClr val="AF303C"/>
              </a:solidFill>
            </a:ln>
          </p:spPr>
          <p:txBody>
            <a:bodyPr wrap="square" lIns="0" tIns="0" rIns="0" bIns="0" rtlCol="0"/>
            <a:lstStyle/>
            <a:p>
              <a:endParaRPr/>
            </a:p>
          </p:txBody>
        </p:sp>
        <p:sp>
          <p:nvSpPr>
            <p:cNvPr id="23" name="object 23"/>
            <p:cNvSpPr/>
            <p:nvPr/>
          </p:nvSpPr>
          <p:spPr>
            <a:xfrm>
              <a:off x="8664701" y="5229605"/>
              <a:ext cx="253365" cy="360045"/>
            </a:xfrm>
            <a:custGeom>
              <a:avLst/>
              <a:gdLst/>
              <a:ahLst/>
              <a:cxnLst/>
              <a:rect l="l" t="t" r="r" b="b"/>
              <a:pathLst>
                <a:path w="253365" h="360045">
                  <a:moveTo>
                    <a:pt x="189738" y="0"/>
                  </a:moveTo>
                  <a:lnTo>
                    <a:pt x="63246" y="0"/>
                  </a:lnTo>
                  <a:lnTo>
                    <a:pt x="63246" y="233172"/>
                  </a:lnTo>
                  <a:lnTo>
                    <a:pt x="0" y="233172"/>
                  </a:lnTo>
                  <a:lnTo>
                    <a:pt x="126492" y="359664"/>
                  </a:lnTo>
                  <a:lnTo>
                    <a:pt x="252983" y="233172"/>
                  </a:lnTo>
                  <a:lnTo>
                    <a:pt x="189738" y="233172"/>
                  </a:lnTo>
                  <a:lnTo>
                    <a:pt x="189738" y="0"/>
                  </a:lnTo>
                  <a:close/>
                </a:path>
              </a:pathLst>
            </a:custGeom>
            <a:solidFill>
              <a:srgbClr val="EE4655"/>
            </a:solidFill>
          </p:spPr>
          <p:txBody>
            <a:bodyPr wrap="square" lIns="0" tIns="0" rIns="0" bIns="0" rtlCol="0"/>
            <a:lstStyle/>
            <a:p>
              <a:endParaRPr/>
            </a:p>
          </p:txBody>
        </p:sp>
        <p:sp>
          <p:nvSpPr>
            <p:cNvPr id="24" name="object 24"/>
            <p:cNvSpPr/>
            <p:nvPr/>
          </p:nvSpPr>
          <p:spPr>
            <a:xfrm>
              <a:off x="8664701" y="5229605"/>
              <a:ext cx="253365" cy="360045"/>
            </a:xfrm>
            <a:custGeom>
              <a:avLst/>
              <a:gdLst/>
              <a:ahLst/>
              <a:cxnLst/>
              <a:rect l="l" t="t" r="r" b="b"/>
              <a:pathLst>
                <a:path w="253365" h="360045">
                  <a:moveTo>
                    <a:pt x="0" y="233172"/>
                  </a:moveTo>
                  <a:lnTo>
                    <a:pt x="63246" y="233172"/>
                  </a:lnTo>
                  <a:lnTo>
                    <a:pt x="63246" y="0"/>
                  </a:lnTo>
                  <a:lnTo>
                    <a:pt x="189738" y="0"/>
                  </a:lnTo>
                  <a:lnTo>
                    <a:pt x="189738" y="233172"/>
                  </a:lnTo>
                  <a:lnTo>
                    <a:pt x="252983" y="233172"/>
                  </a:lnTo>
                  <a:lnTo>
                    <a:pt x="126492" y="359664"/>
                  </a:lnTo>
                  <a:lnTo>
                    <a:pt x="0" y="233172"/>
                  </a:lnTo>
                  <a:close/>
                </a:path>
              </a:pathLst>
            </a:custGeom>
            <a:ln w="25908">
              <a:solidFill>
                <a:srgbClr val="AF303C"/>
              </a:solidFill>
            </a:ln>
          </p:spPr>
          <p:txBody>
            <a:bodyPr wrap="square" lIns="0" tIns="0" rIns="0" bIns="0" rtlCol="0"/>
            <a:lstStyle/>
            <a:p>
              <a:endParaRPr/>
            </a:p>
          </p:txBody>
        </p:sp>
      </p:grpSp>
      <p:sp>
        <p:nvSpPr>
          <p:cNvPr id="25" name="object 25"/>
          <p:cNvSpPr txBox="1"/>
          <p:nvPr/>
        </p:nvSpPr>
        <p:spPr>
          <a:xfrm>
            <a:off x="2667000" y="5943600"/>
            <a:ext cx="2590800" cy="337913"/>
          </a:xfrm>
          <a:prstGeom prst="rect">
            <a:avLst/>
          </a:prstGeom>
        </p:spPr>
        <p:txBody>
          <a:bodyPr vert="horz" wrap="square" lIns="0" tIns="29845" rIns="0" bIns="0" rtlCol="0">
            <a:spAutoFit/>
          </a:bodyPr>
          <a:lstStyle/>
          <a:p>
            <a:pPr marL="279400" marR="5080" indent="-266700" algn="ctr">
              <a:lnSpc>
                <a:spcPts val="1210"/>
              </a:lnSpc>
              <a:spcBef>
                <a:spcPts val="235"/>
              </a:spcBef>
            </a:pPr>
            <a:r>
              <a:rPr spc="-5" dirty="0">
                <a:latin typeface="Calibri"/>
                <a:cs typeface="Calibri"/>
              </a:rPr>
              <a:t>Stimulates </a:t>
            </a:r>
            <a:r>
              <a:rPr dirty="0">
                <a:latin typeface="Calibri"/>
                <a:cs typeface="Calibri"/>
              </a:rPr>
              <a:t>output</a:t>
            </a:r>
            <a:r>
              <a:rPr spc="-75" dirty="0">
                <a:latin typeface="Calibri"/>
                <a:cs typeface="Calibri"/>
              </a:rPr>
              <a:t> </a:t>
            </a:r>
            <a:r>
              <a:rPr dirty="0">
                <a:latin typeface="Calibri"/>
                <a:cs typeface="Calibri"/>
              </a:rPr>
              <a:t>and  expenditure.</a:t>
            </a:r>
          </a:p>
        </p:txBody>
      </p:sp>
      <p:sp>
        <p:nvSpPr>
          <p:cNvPr id="26" name="object 26"/>
          <p:cNvSpPr txBox="1"/>
          <p:nvPr/>
        </p:nvSpPr>
        <p:spPr>
          <a:xfrm>
            <a:off x="7467600" y="3200400"/>
            <a:ext cx="2590800" cy="337913"/>
          </a:xfrm>
          <a:prstGeom prst="rect">
            <a:avLst/>
          </a:prstGeom>
        </p:spPr>
        <p:txBody>
          <a:bodyPr vert="horz" wrap="square" lIns="0" tIns="29845" rIns="0" bIns="0" rtlCol="0">
            <a:spAutoFit/>
          </a:bodyPr>
          <a:lstStyle/>
          <a:p>
            <a:pPr marL="12700" marR="5080" indent="20955">
              <a:lnSpc>
                <a:spcPts val="1210"/>
              </a:lnSpc>
              <a:spcBef>
                <a:spcPts val="235"/>
              </a:spcBef>
            </a:pPr>
            <a:r>
              <a:rPr dirty="0">
                <a:latin typeface="Calibri"/>
                <a:cs typeface="Calibri"/>
              </a:rPr>
              <a:t>Raising taxes or </a:t>
            </a:r>
            <a:r>
              <a:rPr spc="-5" dirty="0">
                <a:latin typeface="Calibri"/>
                <a:cs typeface="Calibri"/>
              </a:rPr>
              <a:t>reducing  </a:t>
            </a:r>
            <a:r>
              <a:rPr dirty="0">
                <a:latin typeface="Calibri"/>
                <a:cs typeface="Calibri"/>
              </a:rPr>
              <a:t>government</a:t>
            </a:r>
            <a:r>
              <a:rPr spc="-100" dirty="0">
                <a:latin typeface="Calibri"/>
                <a:cs typeface="Calibri"/>
              </a:rPr>
              <a:t> </a:t>
            </a:r>
            <a:r>
              <a:rPr dirty="0">
                <a:latin typeface="Calibri"/>
                <a:cs typeface="Calibri"/>
              </a:rPr>
              <a:t>expenditure.</a:t>
            </a:r>
          </a:p>
        </p:txBody>
      </p:sp>
      <p:sp>
        <p:nvSpPr>
          <p:cNvPr id="27" name="object 27"/>
          <p:cNvSpPr txBox="1"/>
          <p:nvPr/>
        </p:nvSpPr>
        <p:spPr>
          <a:xfrm>
            <a:off x="7696200" y="4608321"/>
            <a:ext cx="2438400" cy="289823"/>
          </a:xfrm>
          <a:prstGeom prst="rect">
            <a:avLst/>
          </a:prstGeom>
        </p:spPr>
        <p:txBody>
          <a:bodyPr vert="horz" wrap="square" lIns="0" tIns="12700" rIns="0" bIns="0" rtlCol="0">
            <a:spAutoFit/>
          </a:bodyPr>
          <a:lstStyle/>
          <a:p>
            <a:pPr marL="12700">
              <a:lnSpc>
                <a:spcPct val="100000"/>
              </a:lnSpc>
              <a:spcBef>
                <a:spcPts val="100"/>
              </a:spcBef>
            </a:pPr>
            <a:r>
              <a:rPr spc="-5" dirty="0">
                <a:latin typeface="Calibri"/>
                <a:cs typeface="Calibri"/>
              </a:rPr>
              <a:t>Budget </a:t>
            </a:r>
            <a:r>
              <a:rPr dirty="0">
                <a:latin typeface="Calibri"/>
                <a:cs typeface="Calibri"/>
              </a:rPr>
              <a:t>deficit</a:t>
            </a:r>
            <a:r>
              <a:rPr lang="en-US" dirty="0">
                <a:latin typeface="Calibri"/>
                <a:cs typeface="Calibri"/>
              </a:rPr>
              <a:t> </a:t>
            </a:r>
            <a:r>
              <a:rPr dirty="0">
                <a:latin typeface="Calibri"/>
                <a:cs typeface="Calibri"/>
              </a:rPr>
              <a:t>reduction</a:t>
            </a:r>
          </a:p>
        </p:txBody>
      </p:sp>
      <p:sp>
        <p:nvSpPr>
          <p:cNvPr id="28" name="object 28"/>
          <p:cNvSpPr txBox="1"/>
          <p:nvPr/>
        </p:nvSpPr>
        <p:spPr>
          <a:xfrm>
            <a:off x="8077200" y="5943600"/>
            <a:ext cx="1905000" cy="289823"/>
          </a:xfrm>
          <a:prstGeom prst="rect">
            <a:avLst/>
          </a:prstGeom>
        </p:spPr>
        <p:txBody>
          <a:bodyPr vert="horz" wrap="square" lIns="0" tIns="12700" rIns="0" bIns="0" rtlCol="0">
            <a:spAutoFit/>
          </a:bodyPr>
          <a:lstStyle/>
          <a:p>
            <a:pPr marL="12700">
              <a:lnSpc>
                <a:spcPct val="100000"/>
              </a:lnSpc>
              <a:spcBef>
                <a:spcPts val="100"/>
              </a:spcBef>
            </a:pPr>
            <a:r>
              <a:rPr dirty="0">
                <a:latin typeface="Calibri"/>
                <a:cs typeface="Calibri"/>
              </a:rPr>
              <a:t>Controls</a:t>
            </a:r>
            <a:r>
              <a:rPr spc="-60" dirty="0">
                <a:latin typeface="Calibri"/>
                <a:cs typeface="Calibri"/>
              </a:rPr>
              <a:t> </a:t>
            </a:r>
            <a:r>
              <a:rPr spc="-5" dirty="0">
                <a:latin typeface="Calibri"/>
                <a:cs typeface="Calibri"/>
              </a:rPr>
              <a:t>inflation</a:t>
            </a:r>
            <a:endParaRPr dirty="0">
              <a:latin typeface="Calibri"/>
              <a:cs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30541"/>
            <a:ext cx="12189460" cy="6858000"/>
          </a:xfrm>
          <a:custGeom>
            <a:avLst/>
            <a:gdLst/>
            <a:ahLst/>
            <a:cxnLst/>
            <a:rect l="l" t="t" r="r" b="b"/>
            <a:pathLst>
              <a:path w="12189460" h="6858000">
                <a:moveTo>
                  <a:pt x="12188952" y="0"/>
                </a:moveTo>
                <a:lnTo>
                  <a:pt x="0" y="0"/>
                </a:lnTo>
                <a:lnTo>
                  <a:pt x="0" y="6858000"/>
                </a:lnTo>
                <a:lnTo>
                  <a:pt x="12188952" y="6858000"/>
                </a:lnTo>
                <a:lnTo>
                  <a:pt x="12188952" y="0"/>
                </a:lnTo>
                <a:close/>
              </a:path>
            </a:pathLst>
          </a:custGeom>
          <a:solidFill>
            <a:srgbClr val="F1F1F1"/>
          </a:solidFill>
        </p:spPr>
        <p:txBody>
          <a:bodyPr wrap="square" lIns="0" tIns="0" rIns="0" bIns="0" rtlCol="0"/>
          <a:lstStyle/>
          <a:p>
            <a:endParaRPr/>
          </a:p>
        </p:txBody>
      </p:sp>
      <p:sp>
        <p:nvSpPr>
          <p:cNvPr id="3" name="object 3"/>
          <p:cNvSpPr txBox="1">
            <a:spLocks noGrp="1"/>
          </p:cNvSpPr>
          <p:nvPr>
            <p:ph type="title"/>
          </p:nvPr>
        </p:nvSpPr>
        <p:spPr>
          <a:xfrm>
            <a:off x="792919" y="58894"/>
            <a:ext cx="4049395" cy="574040"/>
          </a:xfrm>
          <a:prstGeom prst="rect">
            <a:avLst/>
          </a:prstGeom>
        </p:spPr>
        <p:txBody>
          <a:bodyPr vert="horz" wrap="square" lIns="0" tIns="12700" rIns="0" bIns="0" rtlCol="0">
            <a:spAutoFit/>
          </a:bodyPr>
          <a:lstStyle/>
          <a:p>
            <a:pPr marL="12700">
              <a:lnSpc>
                <a:spcPct val="100000"/>
              </a:lnSpc>
              <a:spcBef>
                <a:spcPts val="100"/>
              </a:spcBef>
            </a:pPr>
            <a:r>
              <a:rPr sz="3600" b="0" spc="-20" dirty="0">
                <a:solidFill>
                  <a:srgbClr val="404040"/>
                </a:solidFill>
                <a:latin typeface="Calibri"/>
                <a:cs typeface="Calibri"/>
              </a:rPr>
              <a:t>Crowding </a:t>
            </a:r>
            <a:r>
              <a:rPr sz="3600" b="0" spc="-5" dirty="0">
                <a:solidFill>
                  <a:srgbClr val="404040"/>
                </a:solidFill>
                <a:latin typeface="Calibri"/>
                <a:cs typeface="Calibri"/>
              </a:rPr>
              <a:t>out </a:t>
            </a:r>
            <a:r>
              <a:rPr sz="3600" b="0" spc="-25" dirty="0">
                <a:solidFill>
                  <a:srgbClr val="404040"/>
                </a:solidFill>
                <a:latin typeface="Calibri"/>
                <a:cs typeface="Calibri"/>
              </a:rPr>
              <a:t>effect</a:t>
            </a:r>
            <a:r>
              <a:rPr sz="3600" b="0" spc="-75" dirty="0">
                <a:solidFill>
                  <a:srgbClr val="404040"/>
                </a:solidFill>
                <a:latin typeface="Calibri"/>
                <a:cs typeface="Calibri"/>
              </a:rPr>
              <a:t> </a:t>
            </a:r>
            <a:r>
              <a:rPr sz="3600" b="0" dirty="0">
                <a:solidFill>
                  <a:srgbClr val="404040"/>
                </a:solidFill>
                <a:latin typeface="Calibri"/>
                <a:cs typeface="Calibri"/>
              </a:rPr>
              <a:t>:-</a:t>
            </a:r>
            <a:endParaRPr sz="3600" dirty="0">
              <a:latin typeface="Calibri"/>
              <a:cs typeface="Calibri"/>
            </a:endParaRPr>
          </a:p>
        </p:txBody>
      </p:sp>
      <p:sp>
        <p:nvSpPr>
          <p:cNvPr id="4" name="object 4"/>
          <p:cNvSpPr txBox="1"/>
          <p:nvPr/>
        </p:nvSpPr>
        <p:spPr>
          <a:xfrm>
            <a:off x="151130" y="747611"/>
            <a:ext cx="11887200" cy="1859483"/>
          </a:xfrm>
          <a:prstGeom prst="rect">
            <a:avLst/>
          </a:prstGeom>
        </p:spPr>
        <p:txBody>
          <a:bodyPr vert="horz" wrap="square" lIns="0" tIns="12700" rIns="0" bIns="0" rtlCol="0">
            <a:spAutoFit/>
          </a:bodyPr>
          <a:lstStyle/>
          <a:p>
            <a:pPr algn="l"/>
            <a:r>
              <a:rPr lang="en-US" sz="2400" b="0" i="0" dirty="0">
                <a:solidFill>
                  <a:srgbClr val="202124"/>
                </a:solidFill>
                <a:effectLst/>
                <a:latin typeface="arial" panose="020B0604020202020204" pitchFamily="34" charset="0"/>
              </a:rPr>
              <a:t>The crowding out effect is </a:t>
            </a:r>
            <a:r>
              <a:rPr lang="en-US" sz="2400" b="1" i="0" dirty="0">
                <a:solidFill>
                  <a:srgbClr val="202124"/>
                </a:solidFill>
                <a:effectLst/>
                <a:latin typeface="arial" panose="020B0604020202020204" pitchFamily="34" charset="0"/>
              </a:rPr>
              <a:t>an economic theory arguing that rising public sector spending drives down or even eliminates private sector spending</a:t>
            </a:r>
            <a:r>
              <a:rPr lang="en-US" sz="2400" b="0" i="0" dirty="0">
                <a:solidFill>
                  <a:srgbClr val="202124"/>
                </a:solidFill>
                <a:effectLst/>
                <a:latin typeface="arial" panose="020B0604020202020204" pitchFamily="34" charset="0"/>
              </a:rPr>
              <a:t>. </a:t>
            </a:r>
            <a:r>
              <a:rPr sz="2400" dirty="0">
                <a:latin typeface="Calibri"/>
                <a:cs typeface="Calibri"/>
              </a:rPr>
              <a:t>A </a:t>
            </a:r>
            <a:r>
              <a:rPr sz="2400" spc="-10" dirty="0">
                <a:latin typeface="Calibri"/>
                <a:cs typeface="Calibri"/>
              </a:rPr>
              <a:t>situation </a:t>
            </a:r>
            <a:r>
              <a:rPr sz="2400" dirty="0">
                <a:latin typeface="Calibri"/>
                <a:cs typeface="Calibri"/>
              </a:rPr>
              <a:t>when </a:t>
            </a:r>
            <a:r>
              <a:rPr sz="2400" spc="-5" dirty="0">
                <a:latin typeface="Calibri"/>
                <a:cs typeface="Calibri"/>
              </a:rPr>
              <a:t>due </a:t>
            </a:r>
            <a:r>
              <a:rPr sz="2400" spc="-15" dirty="0">
                <a:latin typeface="Calibri"/>
                <a:cs typeface="Calibri"/>
              </a:rPr>
              <a:t>to </a:t>
            </a:r>
            <a:r>
              <a:rPr sz="2400" spc="-10" dirty="0">
                <a:latin typeface="Calibri"/>
                <a:cs typeface="Calibri"/>
              </a:rPr>
              <a:t>expenditure fiscal </a:t>
            </a:r>
            <a:r>
              <a:rPr sz="2400" spc="-25" dirty="0">
                <a:latin typeface="Calibri"/>
                <a:cs typeface="Calibri"/>
              </a:rPr>
              <a:t>policy, </a:t>
            </a:r>
            <a:r>
              <a:rPr sz="2400" spc="-5" dirty="0">
                <a:latin typeface="Calibri"/>
                <a:cs typeface="Calibri"/>
              </a:rPr>
              <a:t>increases </a:t>
            </a:r>
            <a:r>
              <a:rPr sz="2400" spc="-15" dirty="0">
                <a:latin typeface="Calibri"/>
                <a:cs typeface="Calibri"/>
              </a:rPr>
              <a:t>interest </a:t>
            </a:r>
            <a:r>
              <a:rPr sz="2400" spc="-20" dirty="0">
                <a:latin typeface="Calibri"/>
                <a:cs typeface="Calibri"/>
              </a:rPr>
              <a:t>rates </a:t>
            </a:r>
            <a:r>
              <a:rPr sz="2400" dirty="0">
                <a:latin typeface="Calibri"/>
                <a:cs typeface="Calibri"/>
              </a:rPr>
              <a:t>leads </a:t>
            </a:r>
            <a:r>
              <a:rPr sz="2400" spc="-15" dirty="0">
                <a:latin typeface="Calibri"/>
                <a:cs typeface="Calibri"/>
              </a:rPr>
              <a:t>to </a:t>
            </a:r>
            <a:r>
              <a:rPr sz="2400" dirty="0">
                <a:latin typeface="Calibri"/>
                <a:cs typeface="Calibri"/>
              </a:rPr>
              <a:t>a  </a:t>
            </a:r>
            <a:r>
              <a:rPr sz="2400" spc="-5" dirty="0">
                <a:latin typeface="Calibri"/>
                <a:cs typeface="Calibri"/>
              </a:rPr>
              <a:t>reduction </a:t>
            </a:r>
            <a:r>
              <a:rPr sz="2400" dirty="0">
                <a:latin typeface="Calibri"/>
                <a:cs typeface="Calibri"/>
              </a:rPr>
              <a:t>in </a:t>
            </a:r>
            <a:r>
              <a:rPr sz="2400" spc="-20" dirty="0">
                <a:latin typeface="Calibri"/>
                <a:cs typeface="Calibri"/>
              </a:rPr>
              <a:t>private </a:t>
            </a:r>
            <a:r>
              <a:rPr sz="2400" spc="-15" dirty="0">
                <a:latin typeface="Calibri"/>
                <a:cs typeface="Calibri"/>
              </a:rPr>
              <a:t>investment </a:t>
            </a:r>
            <a:r>
              <a:rPr sz="2400" spc="-5" dirty="0">
                <a:latin typeface="Calibri"/>
                <a:cs typeface="Calibri"/>
              </a:rPr>
              <a:t>spending such </a:t>
            </a:r>
            <a:r>
              <a:rPr sz="2400" spc="-10" dirty="0">
                <a:latin typeface="Calibri"/>
                <a:cs typeface="Calibri"/>
              </a:rPr>
              <a:t>that </a:t>
            </a:r>
            <a:r>
              <a:rPr sz="2400" dirty="0">
                <a:latin typeface="Calibri"/>
                <a:cs typeface="Calibri"/>
              </a:rPr>
              <a:t>it </a:t>
            </a:r>
            <a:r>
              <a:rPr sz="2400" spc="-5" dirty="0">
                <a:latin typeface="Calibri"/>
                <a:cs typeface="Calibri"/>
              </a:rPr>
              <a:t>dampens </a:t>
            </a:r>
            <a:r>
              <a:rPr sz="2400" dirty="0">
                <a:latin typeface="Calibri"/>
                <a:cs typeface="Calibri"/>
              </a:rPr>
              <a:t>the initial </a:t>
            </a:r>
            <a:r>
              <a:rPr sz="2400" spc="-5" dirty="0">
                <a:latin typeface="Calibri"/>
                <a:cs typeface="Calibri"/>
              </a:rPr>
              <a:t>increases of  </a:t>
            </a:r>
            <a:r>
              <a:rPr sz="2400" spc="-15" dirty="0">
                <a:latin typeface="Calibri"/>
                <a:cs typeface="Calibri"/>
              </a:rPr>
              <a:t>total investment </a:t>
            </a:r>
            <a:r>
              <a:rPr sz="2400" dirty="0">
                <a:latin typeface="Calibri"/>
                <a:cs typeface="Calibri"/>
              </a:rPr>
              <a:t>is </a:t>
            </a:r>
            <a:r>
              <a:rPr sz="2400" spc="-5" dirty="0">
                <a:latin typeface="Calibri"/>
                <a:cs typeface="Calibri"/>
              </a:rPr>
              <a:t>called </a:t>
            </a:r>
            <a:r>
              <a:rPr sz="2400" spc="-15" dirty="0">
                <a:latin typeface="Calibri"/>
                <a:cs typeface="Calibri"/>
              </a:rPr>
              <a:t>crowding </a:t>
            </a:r>
            <a:r>
              <a:rPr sz="2400" spc="-5" dirty="0">
                <a:latin typeface="Calibri"/>
                <a:cs typeface="Calibri"/>
              </a:rPr>
              <a:t>out</a:t>
            </a:r>
            <a:r>
              <a:rPr sz="2400" spc="-35" dirty="0">
                <a:latin typeface="Calibri"/>
                <a:cs typeface="Calibri"/>
              </a:rPr>
              <a:t> </a:t>
            </a:r>
            <a:r>
              <a:rPr sz="2400" spc="-15" dirty="0">
                <a:latin typeface="Calibri"/>
                <a:cs typeface="Calibri"/>
              </a:rPr>
              <a:t>effect.</a:t>
            </a:r>
            <a:endParaRPr sz="2400" dirty="0">
              <a:latin typeface="Calibri"/>
              <a:cs typeface="Calibri"/>
            </a:endParaRPr>
          </a:p>
        </p:txBody>
      </p:sp>
      <p:sp>
        <p:nvSpPr>
          <p:cNvPr id="5" name="object 5"/>
          <p:cNvSpPr/>
          <p:nvPr/>
        </p:nvSpPr>
        <p:spPr>
          <a:xfrm>
            <a:off x="5440679" y="2523744"/>
            <a:ext cx="1888235" cy="2004059"/>
          </a:xfrm>
          <a:prstGeom prst="rect">
            <a:avLst/>
          </a:prstGeom>
          <a:blipFill>
            <a:blip r:embed="rId2" cstate="print"/>
            <a:stretch>
              <a:fillRect/>
            </a:stretch>
          </a:blipFill>
        </p:spPr>
        <p:txBody>
          <a:bodyPr wrap="square" lIns="0" tIns="0" rIns="0" bIns="0" rtlCol="0"/>
          <a:lstStyle/>
          <a:p>
            <a:endParaRPr/>
          </a:p>
        </p:txBody>
      </p:sp>
      <p:sp>
        <p:nvSpPr>
          <p:cNvPr id="6" name="object 6"/>
          <p:cNvSpPr txBox="1"/>
          <p:nvPr/>
        </p:nvSpPr>
        <p:spPr>
          <a:xfrm>
            <a:off x="5860541" y="3173729"/>
            <a:ext cx="1045844" cy="491490"/>
          </a:xfrm>
          <a:prstGeom prst="rect">
            <a:avLst/>
          </a:prstGeom>
        </p:spPr>
        <p:txBody>
          <a:bodyPr vert="horz" wrap="square" lIns="0" tIns="12065" rIns="0" bIns="0" rtlCol="0">
            <a:spAutoFit/>
          </a:bodyPr>
          <a:lstStyle/>
          <a:p>
            <a:pPr marL="12700">
              <a:lnSpc>
                <a:spcPts val="1835"/>
              </a:lnSpc>
              <a:spcBef>
                <a:spcPts val="95"/>
              </a:spcBef>
            </a:pPr>
            <a:r>
              <a:rPr sz="1600" b="1" spc="-5" dirty="0">
                <a:latin typeface="Calibri"/>
                <a:cs typeface="Calibri"/>
              </a:rPr>
              <a:t>Expe</a:t>
            </a:r>
            <a:r>
              <a:rPr sz="1600" b="1" spc="-15" dirty="0">
                <a:latin typeface="Calibri"/>
                <a:cs typeface="Calibri"/>
              </a:rPr>
              <a:t>n</a:t>
            </a:r>
            <a:r>
              <a:rPr sz="1600" b="1" spc="-10" dirty="0">
                <a:latin typeface="Calibri"/>
                <a:cs typeface="Calibri"/>
              </a:rPr>
              <a:t>d</a:t>
            </a:r>
            <a:r>
              <a:rPr sz="1600" b="1" spc="-5" dirty="0">
                <a:latin typeface="Calibri"/>
                <a:cs typeface="Calibri"/>
              </a:rPr>
              <a:t>itu</a:t>
            </a:r>
            <a:r>
              <a:rPr sz="1600" b="1" spc="-25" dirty="0">
                <a:latin typeface="Calibri"/>
                <a:cs typeface="Calibri"/>
              </a:rPr>
              <a:t>r</a:t>
            </a:r>
            <a:r>
              <a:rPr sz="1600" b="1" spc="-5" dirty="0">
                <a:latin typeface="Calibri"/>
                <a:cs typeface="Calibri"/>
              </a:rPr>
              <a:t>e</a:t>
            </a:r>
            <a:endParaRPr sz="1600">
              <a:latin typeface="Calibri"/>
              <a:cs typeface="Calibri"/>
            </a:endParaRPr>
          </a:p>
          <a:p>
            <a:pPr marL="33655">
              <a:lnSpc>
                <a:spcPts val="1835"/>
              </a:lnSpc>
            </a:pPr>
            <a:r>
              <a:rPr sz="1600" b="1" spc="-5" dirty="0">
                <a:latin typeface="Calibri"/>
                <a:cs typeface="Calibri"/>
              </a:rPr>
              <a:t>fiscal</a:t>
            </a:r>
            <a:r>
              <a:rPr sz="1600" b="1" spc="-40" dirty="0">
                <a:latin typeface="Calibri"/>
                <a:cs typeface="Calibri"/>
              </a:rPr>
              <a:t> </a:t>
            </a:r>
            <a:r>
              <a:rPr sz="1600" b="1" spc="-5" dirty="0">
                <a:latin typeface="Calibri"/>
                <a:cs typeface="Calibri"/>
              </a:rPr>
              <a:t>policy</a:t>
            </a:r>
            <a:endParaRPr sz="1600">
              <a:latin typeface="Calibri"/>
              <a:cs typeface="Calibri"/>
            </a:endParaRPr>
          </a:p>
        </p:txBody>
      </p:sp>
      <p:sp>
        <p:nvSpPr>
          <p:cNvPr id="7" name="object 7"/>
          <p:cNvSpPr/>
          <p:nvPr/>
        </p:nvSpPr>
        <p:spPr>
          <a:xfrm>
            <a:off x="4860035" y="3723132"/>
            <a:ext cx="1623060" cy="2007107"/>
          </a:xfrm>
          <a:prstGeom prst="rect">
            <a:avLst/>
          </a:prstGeom>
          <a:blipFill>
            <a:blip r:embed="rId3" cstate="print"/>
            <a:stretch>
              <a:fillRect/>
            </a:stretch>
          </a:blipFill>
        </p:spPr>
        <p:txBody>
          <a:bodyPr wrap="square" lIns="0" tIns="0" rIns="0" bIns="0" rtlCol="0"/>
          <a:lstStyle/>
          <a:p>
            <a:endParaRPr/>
          </a:p>
        </p:txBody>
      </p:sp>
      <p:sp>
        <p:nvSpPr>
          <p:cNvPr id="8" name="object 8"/>
          <p:cNvSpPr txBox="1"/>
          <p:nvPr/>
        </p:nvSpPr>
        <p:spPr>
          <a:xfrm>
            <a:off x="5468239" y="4382515"/>
            <a:ext cx="673100" cy="491490"/>
          </a:xfrm>
          <a:prstGeom prst="rect">
            <a:avLst/>
          </a:prstGeom>
        </p:spPr>
        <p:txBody>
          <a:bodyPr vert="horz" wrap="square" lIns="0" tIns="12065" rIns="0" bIns="0" rtlCol="0">
            <a:spAutoFit/>
          </a:bodyPr>
          <a:lstStyle/>
          <a:p>
            <a:pPr marL="59690">
              <a:lnSpc>
                <a:spcPts val="1835"/>
              </a:lnSpc>
              <a:spcBef>
                <a:spcPts val="95"/>
              </a:spcBef>
            </a:pPr>
            <a:r>
              <a:rPr sz="1600" b="1" spc="-5" dirty="0">
                <a:latin typeface="Calibri"/>
                <a:cs typeface="Calibri"/>
              </a:rPr>
              <a:t>Rise</a:t>
            </a:r>
            <a:r>
              <a:rPr sz="1600" b="1" spc="-40" dirty="0">
                <a:latin typeface="Calibri"/>
                <a:cs typeface="Calibri"/>
              </a:rPr>
              <a:t> </a:t>
            </a:r>
            <a:r>
              <a:rPr sz="1600" b="1" spc="-5" dirty="0">
                <a:latin typeface="Calibri"/>
                <a:cs typeface="Calibri"/>
              </a:rPr>
              <a:t>in</a:t>
            </a:r>
            <a:endParaRPr sz="1600">
              <a:latin typeface="Calibri"/>
              <a:cs typeface="Calibri"/>
            </a:endParaRPr>
          </a:p>
          <a:p>
            <a:pPr marL="12700">
              <a:lnSpc>
                <a:spcPts val="1835"/>
              </a:lnSpc>
            </a:pPr>
            <a:r>
              <a:rPr sz="1600" b="1" spc="-5" dirty="0">
                <a:latin typeface="Calibri"/>
                <a:cs typeface="Calibri"/>
              </a:rPr>
              <a:t>i</a:t>
            </a:r>
            <a:r>
              <a:rPr sz="1600" b="1" spc="-25" dirty="0">
                <a:latin typeface="Calibri"/>
                <a:cs typeface="Calibri"/>
              </a:rPr>
              <a:t>n</a:t>
            </a:r>
            <a:r>
              <a:rPr sz="1600" b="1" spc="-35" dirty="0">
                <a:latin typeface="Calibri"/>
                <a:cs typeface="Calibri"/>
              </a:rPr>
              <a:t>t</a:t>
            </a:r>
            <a:r>
              <a:rPr sz="1600" b="1" spc="-10" dirty="0">
                <a:latin typeface="Calibri"/>
                <a:cs typeface="Calibri"/>
              </a:rPr>
              <a:t>e</a:t>
            </a:r>
            <a:r>
              <a:rPr sz="1600" b="1" spc="-25" dirty="0">
                <a:latin typeface="Calibri"/>
                <a:cs typeface="Calibri"/>
              </a:rPr>
              <a:t>r</a:t>
            </a:r>
            <a:r>
              <a:rPr sz="1600" b="1" spc="-10" dirty="0">
                <a:latin typeface="Calibri"/>
                <a:cs typeface="Calibri"/>
              </a:rPr>
              <a:t>e</a:t>
            </a:r>
            <a:r>
              <a:rPr sz="1600" b="1" spc="-25" dirty="0">
                <a:latin typeface="Calibri"/>
                <a:cs typeface="Calibri"/>
              </a:rPr>
              <a:t>s</a:t>
            </a:r>
            <a:r>
              <a:rPr sz="1600" b="1" spc="-5" dirty="0">
                <a:latin typeface="Calibri"/>
                <a:cs typeface="Calibri"/>
              </a:rPr>
              <a:t>t</a:t>
            </a:r>
            <a:endParaRPr sz="1600">
              <a:latin typeface="Calibri"/>
              <a:cs typeface="Calibri"/>
            </a:endParaRPr>
          </a:p>
        </p:txBody>
      </p:sp>
      <p:sp>
        <p:nvSpPr>
          <p:cNvPr id="9" name="object 9"/>
          <p:cNvSpPr/>
          <p:nvPr/>
        </p:nvSpPr>
        <p:spPr>
          <a:xfrm>
            <a:off x="5443728" y="4922518"/>
            <a:ext cx="1885187" cy="1885188"/>
          </a:xfrm>
          <a:prstGeom prst="rect">
            <a:avLst/>
          </a:prstGeom>
          <a:blipFill>
            <a:blip r:embed="rId4" cstate="print"/>
            <a:stretch>
              <a:fillRect/>
            </a:stretch>
          </a:blipFill>
        </p:spPr>
        <p:txBody>
          <a:bodyPr wrap="square" lIns="0" tIns="0" rIns="0" bIns="0" rtlCol="0"/>
          <a:lstStyle/>
          <a:p>
            <a:endParaRPr/>
          </a:p>
        </p:txBody>
      </p:sp>
      <p:sp>
        <p:nvSpPr>
          <p:cNvPr id="10" name="object 10"/>
          <p:cNvSpPr txBox="1"/>
          <p:nvPr/>
        </p:nvSpPr>
        <p:spPr>
          <a:xfrm>
            <a:off x="5899784" y="5481624"/>
            <a:ext cx="970915" cy="715645"/>
          </a:xfrm>
          <a:prstGeom prst="rect">
            <a:avLst/>
          </a:prstGeom>
        </p:spPr>
        <p:txBody>
          <a:bodyPr vert="horz" wrap="square" lIns="0" tIns="32384" rIns="0" bIns="0" rtlCol="0">
            <a:spAutoFit/>
          </a:bodyPr>
          <a:lstStyle/>
          <a:p>
            <a:pPr marL="12700" marR="5080" indent="-1270" algn="ctr">
              <a:lnSpc>
                <a:spcPct val="91600"/>
              </a:lnSpc>
              <a:spcBef>
                <a:spcPts val="254"/>
              </a:spcBef>
            </a:pPr>
            <a:r>
              <a:rPr sz="1600" b="1" spc="-10" dirty="0">
                <a:latin typeface="Calibri"/>
                <a:cs typeface="Calibri"/>
              </a:rPr>
              <a:t>Reduction  </a:t>
            </a:r>
            <a:r>
              <a:rPr sz="1600" b="1" spc="-15" dirty="0">
                <a:latin typeface="Calibri"/>
                <a:cs typeface="Calibri"/>
              </a:rPr>
              <a:t>private  </a:t>
            </a:r>
            <a:r>
              <a:rPr sz="1600" b="1" spc="-5" dirty="0">
                <a:latin typeface="Calibri"/>
                <a:cs typeface="Calibri"/>
              </a:rPr>
              <a:t>i</a:t>
            </a:r>
            <a:r>
              <a:rPr sz="1600" b="1" spc="-30" dirty="0">
                <a:latin typeface="Calibri"/>
                <a:cs typeface="Calibri"/>
              </a:rPr>
              <a:t>n</a:t>
            </a:r>
            <a:r>
              <a:rPr sz="1600" b="1" spc="-20" dirty="0">
                <a:latin typeface="Calibri"/>
                <a:cs typeface="Calibri"/>
              </a:rPr>
              <a:t>v</a:t>
            </a:r>
            <a:r>
              <a:rPr sz="1600" b="1" spc="-10" dirty="0">
                <a:latin typeface="Calibri"/>
                <a:cs typeface="Calibri"/>
              </a:rPr>
              <a:t>e</a:t>
            </a:r>
            <a:r>
              <a:rPr sz="1600" b="1" spc="-20" dirty="0">
                <a:latin typeface="Calibri"/>
                <a:cs typeface="Calibri"/>
              </a:rPr>
              <a:t>s</a:t>
            </a:r>
            <a:r>
              <a:rPr sz="1600" b="1" spc="-5" dirty="0">
                <a:latin typeface="Calibri"/>
                <a:cs typeface="Calibri"/>
              </a:rPr>
              <a:t>tme</a:t>
            </a:r>
            <a:r>
              <a:rPr sz="1600" b="1" spc="-25" dirty="0">
                <a:latin typeface="Calibri"/>
                <a:cs typeface="Calibri"/>
              </a:rPr>
              <a:t>n</a:t>
            </a:r>
            <a:r>
              <a:rPr sz="1600" b="1" spc="-5" dirty="0">
                <a:latin typeface="Calibri"/>
                <a:cs typeface="Calibri"/>
              </a:rPr>
              <a:t>t</a:t>
            </a:r>
            <a:endParaRPr sz="1600">
              <a:latin typeface="Calibri"/>
              <a:cs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1143000" y="838200"/>
            <a:ext cx="9822179" cy="5245667"/>
          </a:xfrm>
          <a:prstGeom prst="rect">
            <a:avLst/>
          </a:prstGeom>
        </p:spPr>
        <p:txBody>
          <a:bodyPr vert="horz" wrap="square" lIns="0" tIns="64135" rIns="0" bIns="0" rtlCol="0">
            <a:spAutoFit/>
          </a:bodyPr>
          <a:lstStyle/>
          <a:p>
            <a:pPr marL="515938" marR="579755" indent="-515938">
              <a:lnSpc>
                <a:spcPts val="3240"/>
              </a:lnSpc>
              <a:spcBef>
                <a:spcPts val="505"/>
              </a:spcBef>
              <a:buAutoNum type="arabicPeriod"/>
              <a:tabLst>
                <a:tab pos="527685" algn="l"/>
                <a:tab pos="528320" algn="l"/>
              </a:tabLst>
            </a:pPr>
            <a:r>
              <a:rPr sz="3000" spc="-15" dirty="0">
                <a:latin typeface="Calibri"/>
                <a:cs typeface="Calibri"/>
              </a:rPr>
              <a:t>Resource </a:t>
            </a:r>
            <a:r>
              <a:rPr sz="3000" spc="-10" dirty="0">
                <a:latin typeface="Calibri"/>
                <a:cs typeface="Calibri"/>
              </a:rPr>
              <a:t>mobilization </a:t>
            </a:r>
            <a:r>
              <a:rPr sz="3000" dirty="0">
                <a:latin typeface="Calibri"/>
                <a:cs typeface="Calibri"/>
              </a:rPr>
              <a:t>and </a:t>
            </a:r>
            <a:r>
              <a:rPr sz="3000" spc="-5" dirty="0">
                <a:latin typeface="Calibri"/>
                <a:cs typeface="Calibri"/>
              </a:rPr>
              <a:t>their </a:t>
            </a:r>
            <a:r>
              <a:rPr sz="3000" spc="-15" dirty="0">
                <a:latin typeface="Calibri"/>
                <a:cs typeface="Calibri"/>
              </a:rPr>
              <a:t>efficient  </a:t>
            </a:r>
            <a:r>
              <a:rPr sz="3000" spc="-10" dirty="0">
                <a:latin typeface="Calibri"/>
                <a:cs typeface="Calibri"/>
              </a:rPr>
              <a:t>allocation.</a:t>
            </a:r>
            <a:endParaRPr sz="3000" dirty="0">
              <a:latin typeface="Calibri"/>
              <a:cs typeface="Calibri"/>
            </a:endParaRPr>
          </a:p>
          <a:p>
            <a:pPr marL="515938" indent="-515938">
              <a:lnSpc>
                <a:spcPct val="100000"/>
              </a:lnSpc>
              <a:spcBef>
                <a:spcPts val="315"/>
              </a:spcBef>
              <a:buAutoNum type="arabicPeriod"/>
              <a:tabLst>
                <a:tab pos="527685" algn="l"/>
                <a:tab pos="528320" algn="l"/>
              </a:tabLst>
            </a:pPr>
            <a:r>
              <a:rPr sz="3000" spc="-135" dirty="0">
                <a:latin typeface="Calibri"/>
                <a:cs typeface="Calibri"/>
              </a:rPr>
              <a:t>To </a:t>
            </a:r>
            <a:r>
              <a:rPr sz="3000" spc="-20" dirty="0">
                <a:latin typeface="Calibri"/>
                <a:cs typeface="Calibri"/>
              </a:rPr>
              <a:t>control</a:t>
            </a:r>
            <a:r>
              <a:rPr sz="3000" spc="110" dirty="0">
                <a:latin typeface="Calibri"/>
                <a:cs typeface="Calibri"/>
              </a:rPr>
              <a:t> </a:t>
            </a:r>
            <a:r>
              <a:rPr sz="3000" spc="-10" dirty="0">
                <a:latin typeface="Calibri"/>
                <a:cs typeface="Calibri"/>
              </a:rPr>
              <a:t>inflation.</a:t>
            </a:r>
            <a:endParaRPr sz="3000" dirty="0">
              <a:latin typeface="Calibri"/>
              <a:cs typeface="Calibri"/>
            </a:endParaRPr>
          </a:p>
          <a:p>
            <a:pPr marL="515938" marR="910590" indent="-515938">
              <a:lnSpc>
                <a:spcPts val="3240"/>
              </a:lnSpc>
              <a:spcBef>
                <a:spcPts val="770"/>
              </a:spcBef>
              <a:buAutoNum type="arabicPeriod"/>
              <a:tabLst>
                <a:tab pos="527685" algn="l"/>
                <a:tab pos="528320" algn="l"/>
              </a:tabLst>
            </a:pPr>
            <a:r>
              <a:rPr sz="3000" spc="-135" dirty="0">
                <a:latin typeface="Calibri"/>
                <a:cs typeface="Calibri"/>
              </a:rPr>
              <a:t>To </a:t>
            </a:r>
            <a:r>
              <a:rPr sz="3000" spc="-15" dirty="0">
                <a:latin typeface="Calibri"/>
                <a:cs typeface="Calibri"/>
              </a:rPr>
              <a:t>reduce </a:t>
            </a:r>
            <a:r>
              <a:rPr sz="3000" spc="-10" dirty="0">
                <a:latin typeface="Calibri"/>
                <a:cs typeface="Calibri"/>
              </a:rPr>
              <a:t>income inequalities </a:t>
            </a:r>
            <a:r>
              <a:rPr sz="3000" spc="-15" dirty="0">
                <a:latin typeface="Calibri"/>
                <a:cs typeface="Calibri"/>
              </a:rPr>
              <a:t>through  progressive</a:t>
            </a:r>
            <a:r>
              <a:rPr sz="3000" spc="-20" dirty="0">
                <a:latin typeface="Calibri"/>
                <a:cs typeface="Calibri"/>
              </a:rPr>
              <a:t> </a:t>
            </a:r>
            <a:r>
              <a:rPr sz="3000" spc="-15" dirty="0">
                <a:latin typeface="Calibri"/>
                <a:cs typeface="Calibri"/>
              </a:rPr>
              <a:t>taxation.</a:t>
            </a:r>
            <a:endParaRPr sz="3000" dirty="0">
              <a:latin typeface="Calibri"/>
              <a:cs typeface="Calibri"/>
            </a:endParaRPr>
          </a:p>
          <a:p>
            <a:pPr marL="515938" indent="-515938">
              <a:lnSpc>
                <a:spcPct val="100000"/>
              </a:lnSpc>
              <a:spcBef>
                <a:spcPts val="315"/>
              </a:spcBef>
              <a:buAutoNum type="arabicPeriod"/>
              <a:tabLst>
                <a:tab pos="527685" algn="l"/>
                <a:tab pos="528320" algn="l"/>
              </a:tabLst>
            </a:pPr>
            <a:r>
              <a:rPr sz="3000" spc="-135" dirty="0">
                <a:latin typeface="Calibri"/>
                <a:cs typeface="Calibri"/>
              </a:rPr>
              <a:t>To </a:t>
            </a:r>
            <a:r>
              <a:rPr sz="3000" spc="-20" dirty="0">
                <a:latin typeface="Calibri"/>
                <a:cs typeface="Calibri"/>
              </a:rPr>
              <a:t>facilitate </a:t>
            </a:r>
            <a:r>
              <a:rPr sz="3000" spc="-5" dirty="0">
                <a:latin typeface="Calibri"/>
                <a:cs typeface="Calibri"/>
              </a:rPr>
              <a:t>balanced </a:t>
            </a:r>
            <a:r>
              <a:rPr sz="3000" spc="-10" dirty="0">
                <a:latin typeface="Calibri"/>
                <a:cs typeface="Calibri"/>
              </a:rPr>
              <a:t>regional</a:t>
            </a:r>
            <a:r>
              <a:rPr sz="3000" spc="65" dirty="0">
                <a:latin typeface="Calibri"/>
                <a:cs typeface="Calibri"/>
              </a:rPr>
              <a:t> </a:t>
            </a:r>
            <a:r>
              <a:rPr sz="3000" spc="-10" dirty="0">
                <a:latin typeface="Calibri"/>
                <a:cs typeface="Calibri"/>
              </a:rPr>
              <a:t>development.</a:t>
            </a:r>
            <a:endParaRPr sz="3000" dirty="0">
              <a:latin typeface="Calibri"/>
              <a:cs typeface="Calibri"/>
            </a:endParaRPr>
          </a:p>
          <a:p>
            <a:pPr marL="515938" indent="-515938">
              <a:lnSpc>
                <a:spcPct val="100000"/>
              </a:lnSpc>
              <a:spcBef>
                <a:spcPts val="359"/>
              </a:spcBef>
              <a:buAutoNum type="arabicPeriod"/>
              <a:tabLst>
                <a:tab pos="527685" algn="l"/>
                <a:tab pos="528320" algn="l"/>
              </a:tabLst>
            </a:pPr>
            <a:r>
              <a:rPr sz="3000" spc="-10" dirty="0">
                <a:latin typeface="Calibri"/>
                <a:cs typeface="Calibri"/>
              </a:rPr>
              <a:t>Employment</a:t>
            </a:r>
            <a:r>
              <a:rPr sz="3000" spc="-5" dirty="0">
                <a:latin typeface="Calibri"/>
                <a:cs typeface="Calibri"/>
              </a:rPr>
              <a:t> </a:t>
            </a:r>
            <a:r>
              <a:rPr sz="3000" spc="-15" dirty="0">
                <a:latin typeface="Calibri"/>
                <a:cs typeface="Calibri"/>
              </a:rPr>
              <a:t>generation.</a:t>
            </a:r>
            <a:endParaRPr sz="3000" dirty="0">
              <a:latin typeface="Calibri"/>
              <a:cs typeface="Calibri"/>
            </a:endParaRPr>
          </a:p>
          <a:p>
            <a:pPr marL="515938" marR="503555" indent="-515938">
              <a:lnSpc>
                <a:spcPts val="3240"/>
              </a:lnSpc>
              <a:spcBef>
                <a:spcPts val="765"/>
              </a:spcBef>
              <a:buAutoNum type="arabicPeriod"/>
              <a:tabLst>
                <a:tab pos="527685" algn="l"/>
                <a:tab pos="528320" algn="l"/>
              </a:tabLst>
            </a:pPr>
            <a:r>
              <a:rPr sz="3000" spc="-10" dirty="0">
                <a:latin typeface="Calibri"/>
                <a:cs typeface="Calibri"/>
              </a:rPr>
              <a:t>Capital </a:t>
            </a:r>
            <a:r>
              <a:rPr sz="3000" spc="-15" dirty="0">
                <a:latin typeface="Calibri"/>
                <a:cs typeface="Calibri"/>
              </a:rPr>
              <a:t>formation </a:t>
            </a:r>
            <a:r>
              <a:rPr sz="3000" dirty="0">
                <a:latin typeface="Calibri"/>
                <a:cs typeface="Calibri"/>
              </a:rPr>
              <a:t>and </a:t>
            </a:r>
            <a:r>
              <a:rPr sz="3000" spc="-10" dirty="0">
                <a:latin typeface="Calibri"/>
                <a:cs typeface="Calibri"/>
              </a:rPr>
              <a:t>growth </a:t>
            </a:r>
            <a:r>
              <a:rPr sz="3000" dirty="0">
                <a:latin typeface="Calibri"/>
                <a:cs typeface="Calibri"/>
              </a:rPr>
              <a:t>in </a:t>
            </a:r>
            <a:r>
              <a:rPr sz="3000" spc="-5" dirty="0">
                <a:latin typeface="Calibri"/>
                <a:cs typeface="Calibri"/>
              </a:rPr>
              <a:t>National  </a:t>
            </a:r>
            <a:r>
              <a:rPr sz="3000" spc="-10" dirty="0">
                <a:latin typeface="Calibri"/>
                <a:cs typeface="Calibri"/>
              </a:rPr>
              <a:t>Income.</a:t>
            </a:r>
            <a:endParaRPr lang="en-US" sz="3000" spc="-10" dirty="0">
              <a:latin typeface="Calibri"/>
              <a:cs typeface="Calibri"/>
            </a:endParaRPr>
          </a:p>
          <a:p>
            <a:pPr marL="515938" marR="2059939" indent="-515938">
              <a:lnSpc>
                <a:spcPts val="2880"/>
              </a:lnSpc>
              <a:spcBef>
                <a:spcPts val="795"/>
              </a:spcBef>
              <a:buSzPct val="96666"/>
              <a:buAutoNum type="arabicPeriod" startAt="7"/>
              <a:tabLst>
                <a:tab pos="304165" algn="l"/>
              </a:tabLst>
            </a:pPr>
            <a:r>
              <a:rPr lang="en-US" sz="3000" spc="-10" dirty="0">
                <a:cs typeface="Calibri"/>
              </a:rPr>
              <a:t>Allocation </a:t>
            </a:r>
            <a:r>
              <a:rPr lang="en-US" sz="3000" spc="-5" dirty="0">
                <a:cs typeface="Calibri"/>
              </a:rPr>
              <a:t>of </a:t>
            </a:r>
            <a:r>
              <a:rPr lang="en-US" sz="3000" spc="-15" dirty="0">
                <a:cs typeface="Calibri"/>
              </a:rPr>
              <a:t>resources </a:t>
            </a:r>
            <a:r>
              <a:rPr lang="en-US" sz="3000" spc="-10" dirty="0">
                <a:cs typeface="Calibri"/>
              </a:rPr>
              <a:t>to </a:t>
            </a:r>
            <a:r>
              <a:rPr lang="en-US" sz="3000" spc="-5" dirty="0">
                <a:cs typeface="Calibri"/>
              </a:rPr>
              <a:t>social </a:t>
            </a:r>
            <a:r>
              <a:rPr lang="en-US" sz="3000" dirty="0">
                <a:cs typeface="Calibri"/>
              </a:rPr>
              <a:t>and  </a:t>
            </a:r>
            <a:r>
              <a:rPr lang="en-US" sz="3000" spc="-15" dirty="0">
                <a:cs typeface="Calibri"/>
              </a:rPr>
              <a:t>developmental</a:t>
            </a:r>
            <a:r>
              <a:rPr lang="en-US" sz="3000" spc="-30" dirty="0">
                <a:cs typeface="Calibri"/>
              </a:rPr>
              <a:t> </a:t>
            </a:r>
            <a:r>
              <a:rPr lang="en-US" sz="3000" spc="-10" dirty="0">
                <a:cs typeface="Calibri"/>
              </a:rPr>
              <a:t>objectives.</a:t>
            </a:r>
            <a:endParaRPr lang="en-US" sz="3000" dirty="0">
              <a:cs typeface="Calibri"/>
            </a:endParaRPr>
          </a:p>
          <a:p>
            <a:pPr marL="515938" indent="-515938">
              <a:lnSpc>
                <a:spcPct val="100000"/>
              </a:lnSpc>
              <a:spcBef>
                <a:spcPts val="25"/>
              </a:spcBef>
              <a:buSzPct val="96666"/>
              <a:buAutoNum type="arabicPeriod" startAt="7"/>
              <a:tabLst>
                <a:tab pos="388620" algn="l"/>
              </a:tabLst>
            </a:pPr>
            <a:r>
              <a:rPr lang="en-US" sz="3000" spc="-10" dirty="0">
                <a:cs typeface="Calibri"/>
              </a:rPr>
              <a:t>Reduction </a:t>
            </a:r>
            <a:r>
              <a:rPr lang="en-US" sz="3000" spc="-5" dirty="0">
                <a:cs typeface="Calibri"/>
              </a:rPr>
              <a:t>of balance of </a:t>
            </a:r>
            <a:r>
              <a:rPr lang="en-US" sz="3000" spc="-15" dirty="0">
                <a:cs typeface="Calibri"/>
              </a:rPr>
              <a:t>payments</a:t>
            </a:r>
            <a:r>
              <a:rPr lang="en-US" sz="3000" spc="-35" dirty="0">
                <a:cs typeface="Calibri"/>
              </a:rPr>
              <a:t> </a:t>
            </a:r>
            <a:r>
              <a:rPr lang="en-US" sz="3000" spc="-10" dirty="0">
                <a:cs typeface="Calibri"/>
              </a:rPr>
              <a:t>deficits</a:t>
            </a:r>
            <a:endParaRPr lang="en-US" sz="3000" dirty="0">
              <a:cs typeface="Calibri"/>
            </a:endParaRPr>
          </a:p>
          <a:p>
            <a:pPr marL="515938" marR="503555" indent="-515938">
              <a:lnSpc>
                <a:spcPts val="3240"/>
              </a:lnSpc>
              <a:spcBef>
                <a:spcPts val="765"/>
              </a:spcBef>
              <a:tabLst>
                <a:tab pos="527685" algn="l"/>
                <a:tab pos="528320" algn="l"/>
              </a:tabLst>
            </a:pPr>
            <a:endParaRPr sz="3000" dirty="0">
              <a:latin typeface="Calibri"/>
              <a:cs typeface="Calibri"/>
            </a:endParaRPr>
          </a:p>
        </p:txBody>
      </p:sp>
      <p:sp>
        <p:nvSpPr>
          <p:cNvPr id="6" name="Title 5"/>
          <p:cNvSpPr>
            <a:spLocks noGrp="1"/>
          </p:cNvSpPr>
          <p:nvPr>
            <p:ph type="title"/>
          </p:nvPr>
        </p:nvSpPr>
        <p:spPr>
          <a:xfrm>
            <a:off x="2133600" y="147015"/>
            <a:ext cx="7239000" cy="553998"/>
          </a:xfrm>
        </p:spPr>
        <p:txBody>
          <a:bodyPr/>
          <a:lstStyle/>
          <a:p>
            <a:pPr algn="ctr"/>
            <a:r>
              <a:rPr lang="en-US" sz="3600" b="0" spc="-10" dirty="0"/>
              <a:t>Objectives </a:t>
            </a:r>
            <a:r>
              <a:rPr lang="en-US" sz="3600" b="0" spc="-5" dirty="0"/>
              <a:t>of Fiscal policy </a:t>
            </a:r>
            <a:r>
              <a:rPr lang="en-US" sz="3600" b="0" dirty="0"/>
              <a:t>in</a:t>
            </a:r>
            <a:r>
              <a:rPr lang="en-US" sz="3600" b="0" spc="-10" dirty="0"/>
              <a:t> </a:t>
            </a:r>
            <a:r>
              <a:rPr lang="en-US" sz="3600" b="0" dirty="0"/>
              <a:t>India</a:t>
            </a:r>
            <a:endParaRPr lang="en-US" sz="36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714588" y="1526794"/>
            <a:ext cx="10585873" cy="2864246"/>
          </a:xfrm>
          <a:prstGeom prst="rect">
            <a:avLst/>
          </a:prstGeom>
        </p:spPr>
        <p:txBody>
          <a:bodyPr vert="horz" wrap="square" lIns="0" tIns="100965" rIns="0" bIns="0" rtlCol="0">
            <a:spAutoFit/>
          </a:bodyPr>
          <a:lstStyle/>
          <a:p>
            <a:pPr marR="697230" algn="ctr">
              <a:lnSpc>
                <a:spcPct val="100000"/>
              </a:lnSpc>
            </a:pPr>
            <a:r>
              <a:rPr sz="3000" b="1" u="heavy" spc="-20" dirty="0">
                <a:solidFill>
                  <a:srgbClr val="1E1C11"/>
                </a:solidFill>
                <a:uFill>
                  <a:solidFill>
                    <a:srgbClr val="1E1C11"/>
                  </a:solidFill>
                </a:uFill>
                <a:latin typeface="Calibri"/>
                <a:cs typeface="Calibri"/>
              </a:rPr>
              <a:t>TOOLS </a:t>
            </a:r>
            <a:r>
              <a:rPr sz="3000" b="1" u="heavy" spc="-5" dirty="0">
                <a:solidFill>
                  <a:srgbClr val="1E1C11"/>
                </a:solidFill>
                <a:uFill>
                  <a:solidFill>
                    <a:srgbClr val="1E1C11"/>
                  </a:solidFill>
                </a:uFill>
                <a:latin typeface="Calibri"/>
                <a:cs typeface="Calibri"/>
              </a:rPr>
              <a:t>OF </a:t>
            </a:r>
            <a:r>
              <a:rPr sz="3000" b="1" u="heavy" dirty="0">
                <a:solidFill>
                  <a:srgbClr val="1E1C11"/>
                </a:solidFill>
                <a:uFill>
                  <a:solidFill>
                    <a:srgbClr val="1E1C11"/>
                  </a:solidFill>
                </a:uFill>
                <a:latin typeface="Calibri"/>
                <a:cs typeface="Calibri"/>
              </a:rPr>
              <a:t>FISCAL</a:t>
            </a:r>
            <a:r>
              <a:rPr sz="3000" b="1" u="heavy" spc="-50" dirty="0">
                <a:solidFill>
                  <a:srgbClr val="1E1C11"/>
                </a:solidFill>
                <a:uFill>
                  <a:solidFill>
                    <a:srgbClr val="1E1C11"/>
                  </a:solidFill>
                </a:uFill>
                <a:latin typeface="Calibri"/>
                <a:cs typeface="Calibri"/>
              </a:rPr>
              <a:t> </a:t>
            </a:r>
            <a:r>
              <a:rPr sz="3000" b="1" u="heavy" spc="-55" dirty="0">
                <a:solidFill>
                  <a:srgbClr val="1E1C11"/>
                </a:solidFill>
                <a:uFill>
                  <a:solidFill>
                    <a:srgbClr val="1E1C11"/>
                  </a:solidFill>
                </a:uFill>
                <a:latin typeface="Calibri"/>
                <a:cs typeface="Calibri"/>
              </a:rPr>
              <a:t>POLICY.</a:t>
            </a:r>
            <a:endParaRPr sz="3000" dirty="0">
              <a:latin typeface="Calibri"/>
              <a:cs typeface="Calibri"/>
            </a:endParaRPr>
          </a:p>
          <a:p>
            <a:pPr marL="527685" indent="-515620">
              <a:lnSpc>
                <a:spcPct val="100000"/>
              </a:lnSpc>
              <a:buFont typeface="Wingdings" pitchFamily="2" charset="2"/>
              <a:buChar char="v"/>
              <a:tabLst>
                <a:tab pos="527685" algn="l"/>
                <a:tab pos="528320" algn="l"/>
              </a:tabLst>
            </a:pPr>
            <a:r>
              <a:rPr sz="3000" spc="-5" dirty="0">
                <a:latin typeface="Calibri"/>
                <a:cs typeface="Calibri"/>
              </a:rPr>
              <a:t>Public </a:t>
            </a:r>
            <a:r>
              <a:rPr sz="3000" spc="-15" dirty="0">
                <a:latin typeface="Calibri"/>
                <a:cs typeface="Calibri"/>
              </a:rPr>
              <a:t>expenditure</a:t>
            </a:r>
            <a:endParaRPr sz="3000" dirty="0">
              <a:latin typeface="Calibri"/>
              <a:cs typeface="Calibri"/>
            </a:endParaRPr>
          </a:p>
          <a:p>
            <a:pPr marL="527685" marR="5080" indent="-515620">
              <a:lnSpc>
                <a:spcPct val="80000"/>
              </a:lnSpc>
              <a:spcBef>
                <a:spcPts val="725"/>
              </a:spcBef>
              <a:buFont typeface="Wingdings" pitchFamily="2" charset="2"/>
              <a:buChar char="v"/>
              <a:tabLst>
                <a:tab pos="527685" algn="l"/>
                <a:tab pos="528320" algn="l"/>
              </a:tabLst>
            </a:pPr>
            <a:r>
              <a:rPr sz="3000" spc="-10" dirty="0">
                <a:latin typeface="Calibri"/>
                <a:cs typeface="Calibri"/>
              </a:rPr>
              <a:t>Government borrowings</a:t>
            </a:r>
            <a:endParaRPr lang="en-US" sz="3000" spc="-10" dirty="0">
              <a:latin typeface="Calibri"/>
              <a:cs typeface="Calibri"/>
            </a:endParaRPr>
          </a:p>
          <a:p>
            <a:pPr marL="1376363" marR="5080" indent="-633413">
              <a:lnSpc>
                <a:spcPct val="80000"/>
              </a:lnSpc>
              <a:spcBef>
                <a:spcPts val="725"/>
              </a:spcBef>
              <a:buFont typeface="Wingdings" pitchFamily="2" charset="2"/>
              <a:buChar char="§"/>
              <a:tabLst>
                <a:tab pos="0" algn="l"/>
              </a:tabLst>
            </a:pPr>
            <a:r>
              <a:rPr lang="en-US" sz="3000" spc="-25" dirty="0">
                <a:latin typeface="Calibri"/>
                <a:cs typeface="Calibri"/>
              </a:rPr>
              <a:t>F</a:t>
            </a:r>
            <a:r>
              <a:rPr sz="3000" spc="-25" dirty="0">
                <a:latin typeface="Calibri"/>
                <a:cs typeface="Calibri"/>
              </a:rPr>
              <a:t>rom </a:t>
            </a:r>
            <a:r>
              <a:rPr sz="3000" dirty="0">
                <a:latin typeface="Calibri"/>
                <a:cs typeface="Calibri"/>
              </a:rPr>
              <a:t>RBI </a:t>
            </a:r>
            <a:r>
              <a:rPr sz="3000" spc="-5" dirty="0">
                <a:latin typeface="Calibri"/>
                <a:cs typeface="Calibri"/>
              </a:rPr>
              <a:t>by </a:t>
            </a:r>
            <a:r>
              <a:rPr sz="3000" spc="-10" dirty="0">
                <a:latin typeface="Calibri"/>
                <a:cs typeface="Calibri"/>
              </a:rPr>
              <a:t>selling  </a:t>
            </a:r>
            <a:r>
              <a:rPr sz="3000" spc="-5" dirty="0">
                <a:latin typeface="Calibri"/>
                <a:cs typeface="Calibri"/>
              </a:rPr>
              <a:t>bonds </a:t>
            </a:r>
            <a:r>
              <a:rPr sz="3000" dirty="0">
                <a:latin typeface="Calibri"/>
                <a:cs typeface="Calibri"/>
              </a:rPr>
              <a:t>and </a:t>
            </a:r>
            <a:r>
              <a:rPr sz="3000" spc="-5" dirty="0">
                <a:latin typeface="Calibri"/>
                <a:cs typeface="Calibri"/>
              </a:rPr>
              <a:t>securities </a:t>
            </a:r>
            <a:r>
              <a:rPr sz="3000" spc="-15" dirty="0">
                <a:latin typeface="Calibri"/>
                <a:cs typeface="Calibri"/>
              </a:rPr>
              <a:t>to </a:t>
            </a:r>
            <a:r>
              <a:rPr sz="3000" spc="-10" dirty="0">
                <a:latin typeface="Calibri"/>
                <a:cs typeface="Calibri"/>
              </a:rPr>
              <a:t>public</a:t>
            </a:r>
            <a:endParaRPr lang="en-US" sz="3000" spc="-10" dirty="0">
              <a:latin typeface="Calibri"/>
              <a:cs typeface="Calibri"/>
            </a:endParaRPr>
          </a:p>
          <a:p>
            <a:pPr marL="1376363" marR="5080" indent="-633413">
              <a:lnSpc>
                <a:spcPct val="80000"/>
              </a:lnSpc>
              <a:spcBef>
                <a:spcPts val="725"/>
              </a:spcBef>
              <a:buFont typeface="Wingdings" pitchFamily="2" charset="2"/>
              <a:buChar char="§"/>
              <a:tabLst>
                <a:tab pos="0" algn="l"/>
              </a:tabLst>
            </a:pPr>
            <a:r>
              <a:rPr lang="en-US" sz="3000" spc="-20" dirty="0">
                <a:latin typeface="Calibri"/>
                <a:cs typeface="Calibri"/>
              </a:rPr>
              <a:t>F</a:t>
            </a:r>
            <a:r>
              <a:rPr sz="3000" spc="-20" dirty="0">
                <a:latin typeface="Calibri"/>
                <a:cs typeface="Calibri"/>
              </a:rPr>
              <a:t>rom  </a:t>
            </a:r>
            <a:r>
              <a:rPr sz="3000" spc="-10" dirty="0">
                <a:latin typeface="Calibri"/>
                <a:cs typeface="Calibri"/>
              </a:rPr>
              <a:t>international </a:t>
            </a:r>
            <a:r>
              <a:rPr sz="3000" spc="-5" dirty="0">
                <a:latin typeface="Calibri"/>
                <a:cs typeface="Calibri"/>
              </a:rPr>
              <a:t>financial</a:t>
            </a:r>
            <a:r>
              <a:rPr sz="3000" spc="-15" dirty="0">
                <a:latin typeface="Calibri"/>
                <a:cs typeface="Calibri"/>
              </a:rPr>
              <a:t> </a:t>
            </a:r>
            <a:r>
              <a:rPr sz="3000" spc="-5" dirty="0">
                <a:latin typeface="Calibri"/>
                <a:cs typeface="Calibri"/>
              </a:rPr>
              <a:t>institutions</a:t>
            </a:r>
            <a:endParaRPr sz="3000" dirty="0">
              <a:latin typeface="Calibri"/>
              <a:cs typeface="Calibri"/>
            </a:endParaRPr>
          </a:p>
          <a:p>
            <a:pPr marL="527685" marR="826769" indent="-515620">
              <a:lnSpc>
                <a:spcPts val="2880"/>
              </a:lnSpc>
              <a:spcBef>
                <a:spcPts val="695"/>
              </a:spcBef>
              <a:buFont typeface="Wingdings" pitchFamily="2" charset="2"/>
              <a:buChar char="v"/>
              <a:tabLst>
                <a:tab pos="527685" algn="l"/>
                <a:tab pos="528320" algn="l"/>
              </a:tabLst>
            </a:pPr>
            <a:r>
              <a:rPr sz="3000" spc="-10" dirty="0">
                <a:latin typeface="Calibri"/>
                <a:cs typeface="Calibri"/>
              </a:rPr>
              <a:t>Income </a:t>
            </a:r>
            <a:r>
              <a:rPr sz="3000" spc="-5" dirty="0">
                <a:latin typeface="Calibri"/>
                <a:cs typeface="Calibri"/>
              </a:rPr>
              <a:t>of </a:t>
            </a:r>
            <a:r>
              <a:rPr sz="3000" dirty="0">
                <a:latin typeface="Calibri"/>
                <a:cs typeface="Calibri"/>
              </a:rPr>
              <a:t>the </a:t>
            </a:r>
            <a:r>
              <a:rPr sz="3000" spc="-15" dirty="0">
                <a:latin typeface="Calibri"/>
                <a:cs typeface="Calibri"/>
              </a:rPr>
              <a:t>government</a:t>
            </a:r>
            <a:r>
              <a:rPr lang="en-US" sz="3000" spc="-15" dirty="0">
                <a:latin typeface="Calibri"/>
                <a:cs typeface="Calibri"/>
              </a:rPr>
              <a:t> </a:t>
            </a:r>
            <a:r>
              <a:rPr sz="3000" spc="-15" dirty="0">
                <a:latin typeface="Calibri"/>
                <a:cs typeface="Calibri"/>
              </a:rPr>
              <a:t>(Revenue </a:t>
            </a:r>
            <a:r>
              <a:rPr sz="3000" spc="-5" dirty="0">
                <a:latin typeface="Calibri"/>
                <a:cs typeface="Calibri"/>
              </a:rPr>
              <a:t>of </a:t>
            </a:r>
            <a:r>
              <a:rPr sz="3000" dirty="0">
                <a:latin typeface="Calibri"/>
                <a:cs typeface="Calibri"/>
              </a:rPr>
              <a:t>the  </a:t>
            </a:r>
            <a:r>
              <a:rPr sz="3000" spc="-15" dirty="0">
                <a:latin typeface="Calibri"/>
                <a:cs typeface="Calibri"/>
              </a:rPr>
              <a:t>government)</a:t>
            </a:r>
            <a:endParaRPr sz="3000" dirty="0">
              <a:latin typeface="Calibri"/>
              <a:cs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09600" y="274320"/>
            <a:ext cx="10972800" cy="695062"/>
          </a:xfrm>
          <a:prstGeom prst="rect">
            <a:avLst/>
          </a:prstGeom>
          <a:noFill/>
        </p:spPr>
        <p:txBody>
          <a:bodyPr vert="horz" wrap="square" lIns="0" tIns="200660" rIns="0" bIns="0" rtlCol="0">
            <a:spAutoFit/>
          </a:bodyPr>
          <a:lstStyle/>
          <a:p>
            <a:pPr algn="ctr">
              <a:lnSpc>
                <a:spcPct val="100000"/>
              </a:lnSpc>
              <a:spcBef>
                <a:spcPts val="1580"/>
              </a:spcBef>
            </a:pPr>
            <a:r>
              <a:rPr sz="3200" spc="-10" dirty="0">
                <a:latin typeface="Calibri"/>
                <a:cs typeface="Calibri"/>
              </a:rPr>
              <a:t>Government</a:t>
            </a:r>
            <a:r>
              <a:rPr sz="3200" spc="-40" dirty="0">
                <a:latin typeface="Calibri"/>
                <a:cs typeface="Calibri"/>
              </a:rPr>
              <a:t> </a:t>
            </a:r>
            <a:r>
              <a:rPr sz="3200" spc="-15" dirty="0">
                <a:latin typeface="Calibri"/>
                <a:cs typeface="Calibri"/>
              </a:rPr>
              <a:t>borrowing</a:t>
            </a:r>
          </a:p>
        </p:txBody>
      </p:sp>
      <p:sp>
        <p:nvSpPr>
          <p:cNvPr id="4" name="object 4"/>
          <p:cNvSpPr txBox="1"/>
          <p:nvPr/>
        </p:nvSpPr>
        <p:spPr>
          <a:xfrm>
            <a:off x="714587" y="1558494"/>
            <a:ext cx="10701867" cy="3446264"/>
          </a:xfrm>
          <a:prstGeom prst="rect">
            <a:avLst/>
          </a:prstGeom>
          <a:noFill/>
        </p:spPr>
        <p:txBody>
          <a:bodyPr vert="horz" wrap="square" lIns="0" tIns="67945" rIns="0" bIns="0" rtlCol="0">
            <a:spAutoFit/>
          </a:bodyPr>
          <a:lstStyle/>
          <a:p>
            <a:pPr marL="527685" marR="5080" indent="-515620">
              <a:lnSpc>
                <a:spcPts val="3460"/>
              </a:lnSpc>
              <a:spcBef>
                <a:spcPts val="535"/>
              </a:spcBef>
              <a:buAutoNum type="arabicPeriod"/>
              <a:tabLst>
                <a:tab pos="527685" algn="l"/>
                <a:tab pos="528320" algn="l"/>
                <a:tab pos="6283325" algn="l"/>
              </a:tabLst>
            </a:pPr>
            <a:r>
              <a:rPr sz="2400" spc="-10" dirty="0">
                <a:latin typeface="Calibri"/>
                <a:cs typeface="Calibri"/>
              </a:rPr>
              <a:t>Borrowing </a:t>
            </a:r>
            <a:r>
              <a:rPr sz="2400" spc="-15" dirty="0">
                <a:latin typeface="Calibri"/>
                <a:cs typeface="Calibri"/>
              </a:rPr>
              <a:t>from </a:t>
            </a:r>
            <a:r>
              <a:rPr sz="2400" spc="-20" dirty="0">
                <a:latin typeface="Calibri"/>
                <a:cs typeface="Calibri"/>
              </a:rPr>
              <a:t>market</a:t>
            </a:r>
            <a:r>
              <a:rPr sz="2400" spc="25" dirty="0">
                <a:latin typeface="Calibri"/>
                <a:cs typeface="Calibri"/>
              </a:rPr>
              <a:t> </a:t>
            </a:r>
            <a:r>
              <a:rPr sz="2400" spc="-10" dirty="0">
                <a:latin typeface="Calibri"/>
                <a:cs typeface="Calibri"/>
              </a:rPr>
              <a:t>by</a:t>
            </a:r>
            <a:r>
              <a:rPr sz="2400" spc="15" dirty="0">
                <a:latin typeface="Calibri"/>
                <a:cs typeface="Calibri"/>
              </a:rPr>
              <a:t> </a:t>
            </a:r>
            <a:r>
              <a:rPr sz="2400" spc="-5" dirty="0">
                <a:latin typeface="Calibri"/>
                <a:cs typeface="Calibri"/>
              </a:rPr>
              <a:t>issuing</a:t>
            </a:r>
            <a:r>
              <a:rPr lang="en-US" sz="2400" spc="-5" dirty="0">
                <a:latin typeface="Calibri"/>
                <a:cs typeface="Calibri"/>
              </a:rPr>
              <a:t> </a:t>
            </a:r>
            <a:r>
              <a:rPr sz="2400" spc="-5" dirty="0">
                <a:latin typeface="Calibri"/>
                <a:cs typeface="Calibri"/>
              </a:rPr>
              <a:t>bonds</a:t>
            </a:r>
            <a:r>
              <a:rPr sz="2400" spc="-65" dirty="0">
                <a:latin typeface="Calibri"/>
                <a:cs typeface="Calibri"/>
              </a:rPr>
              <a:t> </a:t>
            </a:r>
            <a:r>
              <a:rPr sz="2400" dirty="0">
                <a:latin typeface="Calibri"/>
                <a:cs typeface="Calibri"/>
              </a:rPr>
              <a:t>and  </a:t>
            </a:r>
            <a:r>
              <a:rPr sz="2400" spc="-5" dirty="0">
                <a:latin typeface="Calibri"/>
                <a:cs typeface="Calibri"/>
              </a:rPr>
              <a:t>selling </a:t>
            </a:r>
            <a:r>
              <a:rPr sz="2400" dirty="0">
                <a:latin typeface="Calibri"/>
                <a:cs typeface="Calibri"/>
              </a:rPr>
              <a:t>it </a:t>
            </a:r>
            <a:r>
              <a:rPr sz="2400" spc="-20" dirty="0">
                <a:latin typeface="Calibri"/>
                <a:cs typeface="Calibri"/>
              </a:rPr>
              <a:t>to</a:t>
            </a:r>
            <a:r>
              <a:rPr sz="2400" spc="10" dirty="0">
                <a:latin typeface="Calibri"/>
                <a:cs typeface="Calibri"/>
              </a:rPr>
              <a:t> </a:t>
            </a:r>
            <a:r>
              <a:rPr sz="2400" spc="-5" dirty="0">
                <a:latin typeface="Calibri"/>
                <a:cs typeface="Calibri"/>
              </a:rPr>
              <a:t>public.</a:t>
            </a:r>
            <a:endParaRPr sz="2400" dirty="0">
              <a:latin typeface="Calibri"/>
              <a:cs typeface="Calibri"/>
            </a:endParaRPr>
          </a:p>
          <a:p>
            <a:pPr marL="527685" indent="-515620">
              <a:lnSpc>
                <a:spcPct val="100000"/>
              </a:lnSpc>
              <a:spcBef>
                <a:spcPts val="334"/>
              </a:spcBef>
              <a:buAutoNum type="arabicPeriod"/>
              <a:tabLst>
                <a:tab pos="527685" algn="l"/>
                <a:tab pos="528320" algn="l"/>
              </a:tabLst>
            </a:pPr>
            <a:r>
              <a:rPr sz="2400" spc="-10" dirty="0">
                <a:latin typeface="Calibri"/>
                <a:cs typeface="Calibri"/>
              </a:rPr>
              <a:t>Borrowing </a:t>
            </a:r>
            <a:r>
              <a:rPr sz="2400" spc="-15" dirty="0">
                <a:latin typeface="Calibri"/>
                <a:cs typeface="Calibri"/>
              </a:rPr>
              <a:t>from </a:t>
            </a:r>
            <a:r>
              <a:rPr sz="2400" spc="-10" dirty="0">
                <a:latin typeface="Calibri"/>
                <a:cs typeface="Calibri"/>
              </a:rPr>
              <a:t>Reserve </a:t>
            </a:r>
            <a:r>
              <a:rPr sz="2400" dirty="0">
                <a:latin typeface="Calibri"/>
                <a:cs typeface="Calibri"/>
              </a:rPr>
              <a:t>Bank</a:t>
            </a:r>
            <a:r>
              <a:rPr sz="2400" spc="-40" dirty="0">
                <a:latin typeface="Calibri"/>
                <a:cs typeface="Calibri"/>
              </a:rPr>
              <a:t> </a:t>
            </a:r>
            <a:r>
              <a:rPr sz="2400" dirty="0">
                <a:latin typeface="Calibri"/>
                <a:cs typeface="Calibri"/>
              </a:rPr>
              <a:t>India.</a:t>
            </a:r>
          </a:p>
          <a:p>
            <a:pPr marL="527685" marR="1198880" indent="-515620">
              <a:lnSpc>
                <a:spcPts val="3460"/>
              </a:lnSpc>
              <a:spcBef>
                <a:spcPts val="815"/>
              </a:spcBef>
              <a:buAutoNum type="arabicPeriod"/>
              <a:tabLst>
                <a:tab pos="527685" algn="l"/>
                <a:tab pos="528320" algn="l"/>
              </a:tabLst>
            </a:pPr>
            <a:r>
              <a:rPr sz="2400" spc="-5" dirty="0">
                <a:latin typeface="Calibri"/>
                <a:cs typeface="Calibri"/>
              </a:rPr>
              <a:t>Borrowings </a:t>
            </a:r>
            <a:r>
              <a:rPr sz="2400" spc="-15" dirty="0">
                <a:latin typeface="Calibri"/>
                <a:cs typeface="Calibri"/>
              </a:rPr>
              <a:t>from </a:t>
            </a:r>
            <a:r>
              <a:rPr sz="2400" spc="-10" dirty="0">
                <a:latin typeface="Calibri"/>
                <a:cs typeface="Calibri"/>
              </a:rPr>
              <a:t>international </a:t>
            </a:r>
            <a:r>
              <a:rPr sz="2400" spc="-5" dirty="0">
                <a:latin typeface="Calibri"/>
                <a:cs typeface="Calibri"/>
              </a:rPr>
              <a:t>finance  institutions </a:t>
            </a:r>
            <a:r>
              <a:rPr sz="2400" spc="-30" dirty="0">
                <a:latin typeface="Calibri"/>
                <a:cs typeface="Calibri"/>
              </a:rPr>
              <a:t>like </a:t>
            </a:r>
            <a:r>
              <a:rPr sz="2400" spc="-25" dirty="0">
                <a:latin typeface="Calibri"/>
                <a:cs typeface="Calibri"/>
              </a:rPr>
              <a:t>World </a:t>
            </a:r>
            <a:r>
              <a:rPr sz="2400" dirty="0">
                <a:latin typeface="Calibri"/>
                <a:cs typeface="Calibri"/>
              </a:rPr>
              <a:t>Bank and</a:t>
            </a:r>
            <a:r>
              <a:rPr sz="2400" spc="45" dirty="0">
                <a:latin typeface="Calibri"/>
                <a:cs typeface="Calibri"/>
              </a:rPr>
              <a:t> </a:t>
            </a:r>
            <a:r>
              <a:rPr sz="2400" spc="-75" dirty="0">
                <a:latin typeface="Calibri"/>
                <a:cs typeface="Calibri"/>
              </a:rPr>
              <a:t>IMF.</a:t>
            </a:r>
            <a:endParaRPr sz="2400" dirty="0">
              <a:latin typeface="Calibri"/>
              <a:cs typeface="Calibri"/>
            </a:endParaRPr>
          </a:p>
          <a:p>
            <a:pPr marL="527685" marR="876935" indent="-515620">
              <a:lnSpc>
                <a:spcPts val="3460"/>
              </a:lnSpc>
              <a:spcBef>
                <a:spcPts val="760"/>
              </a:spcBef>
              <a:buAutoNum type="arabicPeriod"/>
              <a:tabLst>
                <a:tab pos="527685" algn="l"/>
                <a:tab pos="528320" algn="l"/>
              </a:tabLst>
            </a:pPr>
            <a:r>
              <a:rPr sz="2400" spc="-15" dirty="0">
                <a:latin typeface="Calibri"/>
                <a:cs typeface="Calibri"/>
              </a:rPr>
              <a:t>Borrows </a:t>
            </a:r>
            <a:r>
              <a:rPr sz="2400" spc="-10" dirty="0">
                <a:latin typeface="Calibri"/>
                <a:cs typeface="Calibri"/>
              </a:rPr>
              <a:t>by </a:t>
            </a:r>
            <a:r>
              <a:rPr sz="2400" spc="-5" dirty="0">
                <a:latin typeface="Calibri"/>
                <a:cs typeface="Calibri"/>
              </a:rPr>
              <a:t>selling treasury bills </a:t>
            </a:r>
            <a:r>
              <a:rPr sz="2400" spc="-10" dirty="0">
                <a:latin typeface="Calibri"/>
                <a:cs typeface="Calibri"/>
              </a:rPr>
              <a:t>through  </a:t>
            </a:r>
            <a:r>
              <a:rPr sz="2400" spc="-15" dirty="0">
                <a:latin typeface="Calibri"/>
                <a:cs typeface="Calibri"/>
              </a:rPr>
              <a:t>Reserve </a:t>
            </a:r>
            <a:r>
              <a:rPr sz="2400" dirty="0">
                <a:latin typeface="Calibri"/>
                <a:cs typeface="Calibri"/>
              </a:rPr>
              <a:t>Bank of</a:t>
            </a:r>
            <a:r>
              <a:rPr sz="2400" spc="-20" dirty="0">
                <a:latin typeface="Calibri"/>
                <a:cs typeface="Calibri"/>
              </a:rPr>
              <a:t> </a:t>
            </a:r>
            <a:r>
              <a:rPr sz="2400" spc="-10" dirty="0">
                <a:latin typeface="Calibri"/>
                <a:cs typeface="Calibri"/>
              </a:rPr>
              <a:t>India</a:t>
            </a:r>
            <a:endParaRPr sz="2400" dirty="0">
              <a:latin typeface="Calibri"/>
              <a:cs typeface="Calibri"/>
            </a:endParaRPr>
          </a:p>
          <a:p>
            <a:pPr marL="527685" marR="147955" indent="-515620">
              <a:lnSpc>
                <a:spcPts val="3460"/>
              </a:lnSpc>
              <a:spcBef>
                <a:spcPts val="765"/>
              </a:spcBef>
              <a:buAutoNum type="arabicPeriod"/>
              <a:tabLst>
                <a:tab pos="527685" algn="l"/>
                <a:tab pos="528320" algn="l"/>
              </a:tabLst>
            </a:pPr>
            <a:r>
              <a:rPr sz="2400" spc="-5" dirty="0">
                <a:latin typeface="Calibri"/>
                <a:cs typeface="Calibri"/>
              </a:rPr>
              <a:t>Raising funds </a:t>
            </a:r>
            <a:r>
              <a:rPr sz="2400" spc="-15" dirty="0">
                <a:latin typeface="Calibri"/>
                <a:cs typeface="Calibri"/>
              </a:rPr>
              <a:t>from </a:t>
            </a:r>
            <a:r>
              <a:rPr sz="2400" spc="-5" dirty="0">
                <a:latin typeface="Calibri"/>
                <a:cs typeface="Calibri"/>
              </a:rPr>
              <a:t>public such </a:t>
            </a:r>
            <a:r>
              <a:rPr sz="2400" dirty="0">
                <a:latin typeface="Calibri"/>
                <a:cs typeface="Calibri"/>
              </a:rPr>
              <a:t>as </a:t>
            </a:r>
            <a:r>
              <a:rPr sz="2400" spc="-10" dirty="0">
                <a:latin typeface="Calibri"/>
                <a:cs typeface="Calibri"/>
              </a:rPr>
              <a:t>national  savings </a:t>
            </a:r>
            <a:r>
              <a:rPr sz="2400" spc="-5" dirty="0">
                <a:latin typeface="Calibri"/>
                <a:cs typeface="Calibri"/>
              </a:rPr>
              <a:t>schemes </a:t>
            </a:r>
            <a:r>
              <a:rPr sz="2400" dirty="0">
                <a:latin typeface="Calibri"/>
                <a:cs typeface="Calibri"/>
              </a:rPr>
              <a:t>, </a:t>
            </a:r>
            <a:r>
              <a:rPr sz="2400" spc="-10" dirty="0">
                <a:latin typeface="Calibri"/>
                <a:cs typeface="Calibri"/>
              </a:rPr>
              <a:t>post office saving </a:t>
            </a:r>
            <a:r>
              <a:rPr sz="2400" spc="-5" dirty="0">
                <a:latin typeface="Calibri"/>
                <a:cs typeface="Calibri"/>
              </a:rPr>
              <a:t>deposits  </a:t>
            </a:r>
            <a:r>
              <a:rPr sz="2400" spc="-15" dirty="0">
                <a:latin typeface="Calibri"/>
                <a:cs typeface="Calibri"/>
              </a:rPr>
              <a:t>provident </a:t>
            </a:r>
            <a:r>
              <a:rPr sz="2400" spc="-5" dirty="0">
                <a:latin typeface="Calibri"/>
                <a:cs typeface="Calibri"/>
              </a:rPr>
              <a:t>fund collections</a:t>
            </a:r>
            <a:r>
              <a:rPr sz="2400" spc="15" dirty="0">
                <a:latin typeface="Calibri"/>
                <a:cs typeface="Calibri"/>
              </a:rPr>
              <a:t> </a:t>
            </a:r>
            <a:r>
              <a:rPr sz="2400" spc="-15" dirty="0">
                <a:latin typeface="Calibri"/>
                <a:cs typeface="Calibri"/>
              </a:rPr>
              <a:t>etc.</a:t>
            </a:r>
            <a:endParaRPr sz="2400" dirty="0">
              <a:latin typeface="Calibri"/>
              <a:cs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09600" y="274320"/>
            <a:ext cx="10972800" cy="555921"/>
          </a:xfrm>
          <a:prstGeom prst="rect">
            <a:avLst/>
          </a:prstGeom>
          <a:noFill/>
        </p:spPr>
        <p:txBody>
          <a:bodyPr vert="horz" wrap="square" lIns="0" tIns="62865" rIns="0" bIns="0" rtlCol="0">
            <a:spAutoFit/>
          </a:bodyPr>
          <a:lstStyle/>
          <a:p>
            <a:pPr marL="360045" algn="ctr">
              <a:lnSpc>
                <a:spcPct val="100000"/>
              </a:lnSpc>
              <a:spcBef>
                <a:spcPts val="495"/>
              </a:spcBef>
            </a:pPr>
            <a:r>
              <a:rPr sz="3200" b="0" dirty="0">
                <a:latin typeface="Calibri"/>
                <a:cs typeface="Calibri"/>
              </a:rPr>
              <a:t>BUDGET </a:t>
            </a:r>
            <a:r>
              <a:rPr sz="3200" b="0" spc="-5" dirty="0">
                <a:latin typeface="Calibri"/>
                <a:cs typeface="Calibri"/>
              </a:rPr>
              <a:t>DEFICIT</a:t>
            </a:r>
            <a:r>
              <a:rPr lang="en-IN" sz="3200" b="0" spc="-5" dirty="0">
                <a:latin typeface="Calibri"/>
                <a:cs typeface="Calibri"/>
              </a:rPr>
              <a:t> </a:t>
            </a:r>
            <a:r>
              <a:rPr lang="en-US" sz="3200" b="0" spc="-5" dirty="0">
                <a:latin typeface="Calibri"/>
                <a:cs typeface="Calibri"/>
              </a:rPr>
              <a:t>AND </a:t>
            </a:r>
            <a:r>
              <a:rPr sz="3200" b="0" spc="-5" dirty="0">
                <a:latin typeface="Calibri"/>
                <a:cs typeface="Calibri"/>
              </a:rPr>
              <a:t>FISCAL</a:t>
            </a:r>
            <a:r>
              <a:rPr sz="3200" b="0" spc="10" dirty="0">
                <a:latin typeface="Calibri"/>
                <a:cs typeface="Calibri"/>
              </a:rPr>
              <a:t> </a:t>
            </a:r>
            <a:r>
              <a:rPr sz="3200" b="0" spc="-5" dirty="0">
                <a:latin typeface="Calibri"/>
                <a:cs typeface="Calibri"/>
              </a:rPr>
              <a:t>DEFICIT</a:t>
            </a:r>
          </a:p>
        </p:txBody>
      </p:sp>
      <p:sp>
        <p:nvSpPr>
          <p:cNvPr id="4" name="object 4"/>
          <p:cNvSpPr txBox="1"/>
          <p:nvPr/>
        </p:nvSpPr>
        <p:spPr>
          <a:xfrm>
            <a:off x="304801" y="1253997"/>
            <a:ext cx="11734800" cy="4376197"/>
          </a:xfrm>
          <a:prstGeom prst="rect">
            <a:avLst/>
          </a:prstGeom>
        </p:spPr>
        <p:txBody>
          <a:bodyPr vert="horz" wrap="square" lIns="0" tIns="61594" rIns="0" bIns="0" rtlCol="0">
            <a:spAutoFit/>
          </a:bodyPr>
          <a:lstStyle/>
          <a:p>
            <a:pPr marL="355600" marR="50800" indent="-342900">
              <a:lnSpc>
                <a:spcPct val="150000"/>
              </a:lnSpc>
              <a:spcBef>
                <a:spcPts val="484"/>
              </a:spcBef>
              <a:buFont typeface="Arial"/>
              <a:buChar char="•"/>
              <a:tabLst>
                <a:tab pos="354965" algn="l"/>
                <a:tab pos="355600" algn="l"/>
                <a:tab pos="2839085" algn="l"/>
              </a:tabLst>
            </a:pPr>
            <a:r>
              <a:rPr sz="2800" spc="-5" dirty="0">
                <a:latin typeface="Calibri"/>
                <a:cs typeface="Calibri"/>
              </a:rPr>
              <a:t>Budget</a:t>
            </a:r>
            <a:r>
              <a:rPr sz="2800" spc="-10" dirty="0">
                <a:latin typeface="Calibri"/>
                <a:cs typeface="Calibri"/>
              </a:rPr>
              <a:t> </a:t>
            </a:r>
            <a:r>
              <a:rPr sz="2800" spc="-5" dirty="0">
                <a:latin typeface="Calibri"/>
                <a:cs typeface="Calibri"/>
              </a:rPr>
              <a:t>deficit</a:t>
            </a:r>
            <a:r>
              <a:rPr lang="en-US" sz="2800" spc="-5" dirty="0">
                <a:latin typeface="Calibri"/>
                <a:cs typeface="Calibri"/>
              </a:rPr>
              <a:t> </a:t>
            </a:r>
            <a:r>
              <a:rPr sz="2800" dirty="0">
                <a:latin typeface="Calibri"/>
                <a:cs typeface="Calibri"/>
              </a:rPr>
              <a:t>is the </a:t>
            </a:r>
            <a:r>
              <a:rPr sz="2800" spc="-20" dirty="0">
                <a:latin typeface="Calibri"/>
                <a:cs typeface="Calibri"/>
              </a:rPr>
              <a:t>difference </a:t>
            </a:r>
            <a:r>
              <a:rPr sz="2800" spc="-10" dirty="0">
                <a:latin typeface="Calibri"/>
                <a:cs typeface="Calibri"/>
              </a:rPr>
              <a:t>between</a:t>
            </a:r>
            <a:r>
              <a:rPr lang="en-US" sz="2800" spc="-10" dirty="0">
                <a:latin typeface="Calibri"/>
                <a:cs typeface="Calibri"/>
              </a:rPr>
              <a:t> total receipts and expenditure.</a:t>
            </a:r>
          </a:p>
          <a:p>
            <a:pPr marL="355600" marR="50800" indent="-342900">
              <a:lnSpc>
                <a:spcPct val="150000"/>
              </a:lnSpc>
              <a:spcBef>
                <a:spcPts val="484"/>
              </a:spcBef>
              <a:buFont typeface="Arial"/>
              <a:buChar char="•"/>
              <a:tabLst>
                <a:tab pos="354965" algn="l"/>
                <a:tab pos="355600" algn="l"/>
                <a:tab pos="2839085" algn="l"/>
              </a:tabLst>
            </a:pPr>
            <a:r>
              <a:rPr sz="2800" spc="-10" dirty="0">
                <a:latin typeface="Calibri"/>
                <a:cs typeface="Calibri"/>
              </a:rPr>
              <a:t> </a:t>
            </a:r>
            <a:r>
              <a:rPr lang="en-US" sz="2800" spc="-15" dirty="0">
                <a:latin typeface="Calibri"/>
                <a:cs typeface="Calibri"/>
              </a:rPr>
              <a:t>T</a:t>
            </a:r>
            <a:r>
              <a:rPr sz="2800" spc="-15" dirty="0">
                <a:latin typeface="Calibri"/>
                <a:cs typeface="Calibri"/>
              </a:rPr>
              <a:t>otal  </a:t>
            </a:r>
            <a:r>
              <a:rPr sz="2800" spc="-5" dirty="0">
                <a:latin typeface="Calibri"/>
                <a:cs typeface="Calibri"/>
              </a:rPr>
              <a:t>receipts</a:t>
            </a:r>
            <a:r>
              <a:rPr lang="en-US" sz="2800" spc="-5" dirty="0">
                <a:latin typeface="Calibri"/>
                <a:cs typeface="Calibri"/>
              </a:rPr>
              <a:t> = </a:t>
            </a:r>
            <a:r>
              <a:rPr sz="2800" spc="-5" dirty="0">
                <a:latin typeface="Calibri"/>
                <a:cs typeface="Calibri"/>
              </a:rPr>
              <a:t> </a:t>
            </a:r>
            <a:r>
              <a:rPr sz="2800" b="1" u="heavy" spc="-20" dirty="0">
                <a:uFill>
                  <a:solidFill>
                    <a:srgbClr val="000000"/>
                  </a:solidFill>
                </a:uFill>
                <a:latin typeface="Calibri"/>
                <a:cs typeface="Calibri"/>
              </a:rPr>
              <a:t>Revenue </a:t>
            </a:r>
            <a:r>
              <a:rPr sz="2800" b="1" u="heavy" dirty="0">
                <a:uFill>
                  <a:solidFill>
                    <a:srgbClr val="000000"/>
                  </a:solidFill>
                </a:uFill>
                <a:latin typeface="Calibri"/>
                <a:cs typeface="Calibri"/>
              </a:rPr>
              <a:t>+ </a:t>
            </a:r>
            <a:r>
              <a:rPr sz="2800" b="1" u="heavy" spc="-5" dirty="0">
                <a:uFill>
                  <a:solidFill>
                    <a:srgbClr val="000000"/>
                  </a:solidFill>
                </a:uFill>
                <a:latin typeface="Calibri"/>
                <a:cs typeface="Calibri"/>
              </a:rPr>
              <a:t>Capital</a:t>
            </a:r>
            <a:r>
              <a:rPr sz="2800" spc="-5" dirty="0">
                <a:latin typeface="Calibri"/>
                <a:cs typeface="Calibri"/>
              </a:rPr>
              <a:t> </a:t>
            </a:r>
            <a:endParaRPr lang="en-US" sz="2800" spc="-5" dirty="0">
              <a:latin typeface="Calibri"/>
              <a:cs typeface="Calibri"/>
            </a:endParaRPr>
          </a:p>
          <a:p>
            <a:pPr marL="355600" marR="50800" indent="-342900">
              <a:lnSpc>
                <a:spcPct val="150000"/>
              </a:lnSpc>
              <a:spcBef>
                <a:spcPts val="484"/>
              </a:spcBef>
              <a:buFont typeface="Arial"/>
              <a:buChar char="•"/>
              <a:tabLst>
                <a:tab pos="354965" algn="l"/>
                <a:tab pos="355600" algn="l"/>
                <a:tab pos="2839085" algn="l"/>
              </a:tabLst>
            </a:pPr>
            <a:r>
              <a:rPr lang="en-US" sz="2800" spc="-20" dirty="0">
                <a:latin typeface="Calibri"/>
                <a:cs typeface="Calibri"/>
              </a:rPr>
              <a:t>T</a:t>
            </a:r>
            <a:r>
              <a:rPr sz="2800" spc="-20" dirty="0">
                <a:latin typeface="Calibri"/>
                <a:cs typeface="Calibri"/>
              </a:rPr>
              <a:t>otal  </a:t>
            </a:r>
            <a:r>
              <a:rPr sz="2800" spc="-10" dirty="0">
                <a:latin typeface="Calibri"/>
                <a:cs typeface="Calibri"/>
              </a:rPr>
              <a:t>expenditure</a:t>
            </a:r>
            <a:r>
              <a:rPr lang="en-US" sz="2800" spc="-10" dirty="0">
                <a:latin typeface="Calibri"/>
                <a:cs typeface="Calibri"/>
              </a:rPr>
              <a:t> = </a:t>
            </a:r>
            <a:r>
              <a:rPr sz="2800" b="1" u="heavy" spc="-10" dirty="0">
                <a:uFill>
                  <a:solidFill>
                    <a:srgbClr val="000000"/>
                  </a:solidFill>
                </a:uFill>
                <a:latin typeface="Calibri"/>
                <a:cs typeface="Calibri"/>
              </a:rPr>
              <a:t> </a:t>
            </a:r>
            <a:r>
              <a:rPr sz="2800" b="1" u="heavy" dirty="0">
                <a:uFill>
                  <a:solidFill>
                    <a:srgbClr val="000000"/>
                  </a:solidFill>
                </a:uFill>
                <a:latin typeface="Calibri"/>
                <a:cs typeface="Calibri"/>
              </a:rPr>
              <a:t>including </a:t>
            </a:r>
            <a:r>
              <a:rPr sz="2800" b="1" u="heavy" spc="-5" dirty="0">
                <a:uFill>
                  <a:solidFill>
                    <a:srgbClr val="000000"/>
                  </a:solidFill>
                </a:uFill>
                <a:latin typeface="Calibri"/>
                <a:cs typeface="Calibri"/>
              </a:rPr>
              <a:t>borrowings</a:t>
            </a:r>
            <a:r>
              <a:rPr lang="en-US" sz="2800" b="1" u="heavy" spc="-5" dirty="0">
                <a:uFill>
                  <a:solidFill>
                    <a:srgbClr val="000000"/>
                  </a:solidFill>
                </a:uFill>
                <a:latin typeface="Calibri"/>
                <a:cs typeface="Calibri"/>
              </a:rPr>
              <a:t> </a:t>
            </a:r>
            <a:r>
              <a:rPr sz="2800" b="1" u="heavy" spc="-5" dirty="0">
                <a:uFill>
                  <a:solidFill>
                    <a:srgbClr val="000000"/>
                  </a:solidFill>
                </a:uFill>
                <a:latin typeface="Calibri"/>
                <a:cs typeface="Calibri"/>
              </a:rPr>
              <a:t> </a:t>
            </a:r>
            <a:r>
              <a:rPr sz="2800" b="1" u="heavy" dirty="0">
                <a:uFill>
                  <a:solidFill>
                    <a:srgbClr val="000000"/>
                  </a:solidFill>
                </a:uFill>
                <a:latin typeface="Calibri"/>
                <a:cs typeface="Calibri"/>
              </a:rPr>
              <a:t>and  liabilities in </a:t>
            </a:r>
            <a:r>
              <a:rPr sz="2800" b="1" u="heavy" spc="-15" dirty="0">
                <a:uFill>
                  <a:solidFill>
                    <a:srgbClr val="000000"/>
                  </a:solidFill>
                </a:uFill>
                <a:latin typeface="Calibri"/>
                <a:cs typeface="Calibri"/>
              </a:rPr>
              <a:t>revenue</a:t>
            </a:r>
            <a:r>
              <a:rPr sz="2800" b="1" u="heavy" spc="-60" dirty="0">
                <a:uFill>
                  <a:solidFill>
                    <a:srgbClr val="000000"/>
                  </a:solidFill>
                </a:uFill>
                <a:latin typeface="Calibri"/>
                <a:cs typeface="Calibri"/>
              </a:rPr>
              <a:t> </a:t>
            </a:r>
            <a:r>
              <a:rPr sz="2800" b="1" u="heavy" spc="-10" dirty="0">
                <a:uFill>
                  <a:solidFill>
                    <a:srgbClr val="000000"/>
                  </a:solidFill>
                </a:uFill>
                <a:latin typeface="Calibri"/>
                <a:cs typeface="Calibri"/>
              </a:rPr>
              <a:t>receipts</a:t>
            </a:r>
            <a:endParaRPr sz="2800" dirty="0">
              <a:latin typeface="Calibri"/>
              <a:cs typeface="Calibri"/>
            </a:endParaRPr>
          </a:p>
          <a:p>
            <a:pPr marL="355600" marR="119380" indent="-342900">
              <a:lnSpc>
                <a:spcPct val="150000"/>
              </a:lnSpc>
              <a:spcBef>
                <a:spcPts val="820"/>
              </a:spcBef>
              <a:buFont typeface="Arial"/>
              <a:buChar char="•"/>
              <a:tabLst>
                <a:tab pos="354965" algn="l"/>
                <a:tab pos="355600" algn="l"/>
              </a:tabLst>
            </a:pPr>
            <a:r>
              <a:rPr sz="2800" spc="-5" dirty="0">
                <a:latin typeface="Calibri"/>
                <a:cs typeface="Calibri"/>
              </a:rPr>
              <a:t>Fiscal deficit </a:t>
            </a:r>
            <a:r>
              <a:rPr sz="2800" dirty="0">
                <a:latin typeface="Calibri"/>
                <a:cs typeface="Calibri"/>
              </a:rPr>
              <a:t>is </a:t>
            </a:r>
            <a:r>
              <a:rPr sz="2800" spc="-10" dirty="0">
                <a:latin typeface="Calibri"/>
                <a:cs typeface="Calibri"/>
              </a:rPr>
              <a:t>budget </a:t>
            </a:r>
            <a:r>
              <a:rPr sz="2800" spc="-5" dirty="0">
                <a:latin typeface="Calibri"/>
                <a:cs typeface="Calibri"/>
              </a:rPr>
              <a:t>deficit plus </a:t>
            </a:r>
            <a:r>
              <a:rPr sz="2800" spc="-10" dirty="0">
                <a:latin typeface="Calibri"/>
                <a:cs typeface="Calibri"/>
              </a:rPr>
              <a:t>borrowings  </a:t>
            </a:r>
            <a:r>
              <a:rPr sz="2800" dirty="0">
                <a:latin typeface="Calibri"/>
                <a:cs typeface="Calibri"/>
              </a:rPr>
              <a:t>and </a:t>
            </a:r>
            <a:r>
              <a:rPr sz="2800" spc="-5" dirty="0">
                <a:latin typeface="Calibri"/>
                <a:cs typeface="Calibri"/>
              </a:rPr>
              <a:t>other</a:t>
            </a:r>
            <a:r>
              <a:rPr sz="2800" spc="10" dirty="0">
                <a:latin typeface="Calibri"/>
                <a:cs typeface="Calibri"/>
              </a:rPr>
              <a:t> </a:t>
            </a:r>
            <a:r>
              <a:rPr sz="2800" spc="-5" dirty="0">
                <a:latin typeface="Calibri"/>
                <a:cs typeface="Calibri"/>
              </a:rPr>
              <a:t>liabilities.</a:t>
            </a:r>
            <a:endParaRPr sz="2800" dirty="0">
              <a:latin typeface="Calibri"/>
              <a:cs typeface="Calibri"/>
            </a:endParaRPr>
          </a:p>
          <a:p>
            <a:pPr marL="355600" marR="118110" indent="-342900">
              <a:lnSpc>
                <a:spcPct val="150000"/>
              </a:lnSpc>
              <a:spcBef>
                <a:spcPts val="760"/>
              </a:spcBef>
              <a:buFont typeface="Arial"/>
              <a:buChar char="•"/>
              <a:tabLst>
                <a:tab pos="354965" algn="l"/>
                <a:tab pos="355600" algn="l"/>
              </a:tabLst>
            </a:pPr>
            <a:r>
              <a:rPr sz="2800" spc="-10" dirty="0">
                <a:latin typeface="Calibri"/>
                <a:cs typeface="Calibri"/>
              </a:rPr>
              <a:t>Fiscal </a:t>
            </a:r>
            <a:r>
              <a:rPr sz="2800" spc="-5" dirty="0">
                <a:latin typeface="Calibri"/>
                <a:cs typeface="Calibri"/>
              </a:rPr>
              <a:t>deficit </a:t>
            </a:r>
            <a:r>
              <a:rPr sz="2800" dirty="0">
                <a:latin typeface="Calibri"/>
                <a:cs typeface="Calibri"/>
              </a:rPr>
              <a:t>is </a:t>
            </a:r>
            <a:r>
              <a:rPr sz="2800" spc="-10" dirty="0">
                <a:latin typeface="Calibri"/>
                <a:cs typeface="Calibri"/>
              </a:rPr>
              <a:t>more comprehensive </a:t>
            </a:r>
            <a:r>
              <a:rPr sz="2800" spc="-5" dirty="0">
                <a:latin typeface="Calibri"/>
                <a:cs typeface="Calibri"/>
              </a:rPr>
              <a:t>measure  </a:t>
            </a:r>
            <a:r>
              <a:rPr sz="2800" spc="-20" dirty="0">
                <a:latin typeface="Calibri"/>
                <a:cs typeface="Calibri"/>
              </a:rPr>
              <a:t>to </a:t>
            </a:r>
            <a:r>
              <a:rPr sz="2800" dirty="0">
                <a:latin typeface="Calibri"/>
                <a:cs typeface="Calibri"/>
              </a:rPr>
              <a:t>know the </a:t>
            </a:r>
            <a:r>
              <a:rPr sz="2800" spc="-10" dirty="0">
                <a:latin typeface="Calibri"/>
                <a:cs typeface="Calibri"/>
              </a:rPr>
              <a:t>resource</a:t>
            </a:r>
            <a:r>
              <a:rPr sz="2800" spc="-20" dirty="0">
                <a:latin typeface="Calibri"/>
                <a:cs typeface="Calibri"/>
              </a:rPr>
              <a:t> </a:t>
            </a:r>
            <a:r>
              <a:rPr sz="2800" spc="-15" dirty="0">
                <a:latin typeface="Calibri"/>
                <a:cs typeface="Calibri"/>
              </a:rPr>
              <a:t>gap.</a:t>
            </a:r>
            <a:endParaRPr sz="2800" dirty="0">
              <a:latin typeface="Calibri"/>
              <a:cs typeface="Calibri"/>
            </a:endParaRPr>
          </a:p>
          <a:p>
            <a:pPr marL="355600" marR="5080" indent="-342900">
              <a:lnSpc>
                <a:spcPct val="150000"/>
              </a:lnSpc>
              <a:spcBef>
                <a:spcPts val="765"/>
              </a:spcBef>
              <a:buFont typeface="Arial"/>
              <a:buChar char="•"/>
              <a:tabLst>
                <a:tab pos="354965" algn="l"/>
                <a:tab pos="355600" algn="l"/>
              </a:tabLst>
            </a:pPr>
            <a:r>
              <a:rPr sz="2800" spc="-10" dirty="0">
                <a:latin typeface="Calibri"/>
                <a:cs typeface="Calibri"/>
              </a:rPr>
              <a:t>Fiscal </a:t>
            </a:r>
            <a:r>
              <a:rPr sz="2800" spc="-5" dirty="0">
                <a:latin typeface="Calibri"/>
                <a:cs typeface="Calibri"/>
              </a:rPr>
              <a:t>deficit </a:t>
            </a:r>
            <a:r>
              <a:rPr sz="2800" dirty="0">
                <a:latin typeface="Calibri"/>
                <a:cs typeface="Calibri"/>
              </a:rPr>
              <a:t>is </a:t>
            </a:r>
            <a:r>
              <a:rPr sz="2800" spc="-10" dirty="0">
                <a:latin typeface="Calibri"/>
                <a:cs typeface="Calibri"/>
              </a:rPr>
              <a:t>estimated </a:t>
            </a:r>
            <a:r>
              <a:rPr sz="2800" spc="-20" dirty="0">
                <a:latin typeface="Calibri"/>
                <a:cs typeface="Calibri"/>
              </a:rPr>
              <a:t>to </a:t>
            </a:r>
            <a:r>
              <a:rPr sz="2800" spc="-5" dirty="0">
                <a:latin typeface="Calibri"/>
                <a:cs typeface="Calibri"/>
              </a:rPr>
              <a:t>be </a:t>
            </a:r>
            <a:r>
              <a:rPr sz="2800" dirty="0">
                <a:latin typeface="Calibri"/>
                <a:cs typeface="Calibri"/>
              </a:rPr>
              <a:t>3.2% </a:t>
            </a:r>
            <a:r>
              <a:rPr sz="2800" spc="-5" dirty="0">
                <a:latin typeface="Calibri"/>
                <a:cs typeface="Calibri"/>
              </a:rPr>
              <a:t>of </a:t>
            </a:r>
            <a:r>
              <a:rPr sz="2800" dirty="0">
                <a:latin typeface="Calibri"/>
                <a:cs typeface="Calibri"/>
              </a:rPr>
              <a:t>GDP in  the </a:t>
            </a:r>
            <a:r>
              <a:rPr sz="2800" spc="-10" dirty="0">
                <a:latin typeface="Calibri"/>
                <a:cs typeface="Calibri"/>
              </a:rPr>
              <a:t> </a:t>
            </a:r>
            <a:r>
              <a:rPr sz="2800" spc="-5" dirty="0">
                <a:latin typeface="Calibri"/>
                <a:cs typeface="Calibri"/>
              </a:rPr>
              <a:t>budget</a:t>
            </a:r>
            <a:r>
              <a:rPr sz="2800" spc="-15" dirty="0">
                <a:latin typeface="Calibri"/>
                <a:cs typeface="Calibri"/>
              </a:rPr>
              <a:t> </a:t>
            </a:r>
            <a:r>
              <a:rPr sz="2800" spc="-5" dirty="0">
                <a:latin typeface="Calibri"/>
                <a:cs typeface="Calibri"/>
              </a:rPr>
              <a:t>2017-2018.</a:t>
            </a:r>
            <a:endParaRPr sz="2800" dirty="0">
              <a:latin typeface="Calibri"/>
              <a:cs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3235452" y="301498"/>
            <a:ext cx="5918200" cy="505267"/>
          </a:xfrm>
          <a:prstGeom prst="rect">
            <a:avLst/>
          </a:prstGeom>
        </p:spPr>
        <p:txBody>
          <a:bodyPr vert="horz" wrap="square" lIns="0" tIns="12700" rIns="0" bIns="0" rtlCol="0">
            <a:spAutoFit/>
          </a:bodyPr>
          <a:lstStyle/>
          <a:p>
            <a:pPr marL="12700" algn="ctr">
              <a:lnSpc>
                <a:spcPct val="100000"/>
              </a:lnSpc>
              <a:spcBef>
                <a:spcPts val="100"/>
              </a:spcBef>
            </a:pPr>
            <a:r>
              <a:rPr sz="3200" spc="-10" dirty="0">
                <a:latin typeface="Calibri"/>
                <a:cs typeface="Calibri"/>
              </a:rPr>
              <a:t>Fiscal</a:t>
            </a:r>
            <a:r>
              <a:rPr sz="3200" spc="-20" dirty="0">
                <a:latin typeface="Calibri"/>
                <a:cs typeface="Calibri"/>
              </a:rPr>
              <a:t> </a:t>
            </a:r>
            <a:r>
              <a:rPr sz="3200" spc="-10" dirty="0">
                <a:latin typeface="Calibri"/>
                <a:cs typeface="Calibri"/>
              </a:rPr>
              <a:t>consolidation</a:t>
            </a:r>
          </a:p>
        </p:txBody>
      </p:sp>
      <p:sp>
        <p:nvSpPr>
          <p:cNvPr id="5" name="object 5"/>
          <p:cNvSpPr txBox="1"/>
          <p:nvPr/>
        </p:nvSpPr>
        <p:spPr>
          <a:xfrm>
            <a:off x="612987" y="1053781"/>
            <a:ext cx="10995660" cy="3952172"/>
          </a:xfrm>
          <a:prstGeom prst="rect">
            <a:avLst/>
          </a:prstGeom>
        </p:spPr>
        <p:txBody>
          <a:bodyPr vert="horz" wrap="square" lIns="0" tIns="60960" rIns="0" bIns="0" rtlCol="0">
            <a:spAutoFit/>
          </a:bodyPr>
          <a:lstStyle/>
          <a:p>
            <a:pPr marL="355600" indent="-342900">
              <a:lnSpc>
                <a:spcPct val="100000"/>
              </a:lnSpc>
              <a:spcBef>
                <a:spcPts val="480"/>
              </a:spcBef>
              <a:buFont typeface="Arial"/>
              <a:buChar char="•"/>
              <a:tabLst>
                <a:tab pos="354965" algn="l"/>
                <a:tab pos="355600" algn="l"/>
              </a:tabLst>
            </a:pPr>
            <a:r>
              <a:rPr sz="2400" spc="-10" dirty="0">
                <a:latin typeface="Calibri"/>
                <a:cs typeface="Calibri"/>
              </a:rPr>
              <a:t>Fiscal consolidation </a:t>
            </a:r>
            <a:r>
              <a:rPr sz="2400" dirty="0">
                <a:latin typeface="Calibri"/>
                <a:cs typeface="Calibri"/>
              </a:rPr>
              <a:t>is </a:t>
            </a:r>
            <a:r>
              <a:rPr sz="2400" spc="-5" dirty="0">
                <a:latin typeface="Calibri"/>
                <a:cs typeface="Calibri"/>
              </a:rPr>
              <a:t>reducing </a:t>
            </a:r>
            <a:r>
              <a:rPr sz="2400" dirty="0">
                <a:latin typeface="Calibri"/>
                <a:cs typeface="Calibri"/>
              </a:rPr>
              <a:t>the </a:t>
            </a:r>
            <a:r>
              <a:rPr sz="2400" spc="-10" dirty="0">
                <a:latin typeface="Calibri"/>
                <a:cs typeface="Calibri"/>
              </a:rPr>
              <a:t>fiscal</a:t>
            </a:r>
            <a:r>
              <a:rPr sz="2400" spc="35" dirty="0">
                <a:latin typeface="Calibri"/>
                <a:cs typeface="Calibri"/>
              </a:rPr>
              <a:t> </a:t>
            </a:r>
            <a:r>
              <a:rPr sz="2400" spc="-5" dirty="0">
                <a:latin typeface="Calibri"/>
                <a:cs typeface="Calibri"/>
              </a:rPr>
              <a:t>deficit.</a:t>
            </a:r>
            <a:endParaRPr sz="2400" dirty="0">
              <a:latin typeface="Calibri"/>
              <a:cs typeface="Calibri"/>
            </a:endParaRPr>
          </a:p>
          <a:p>
            <a:pPr marL="355600" marR="544830" indent="-342900">
              <a:lnSpc>
                <a:spcPts val="3460"/>
              </a:lnSpc>
              <a:spcBef>
                <a:spcPts val="815"/>
              </a:spcBef>
              <a:buFont typeface="Arial"/>
              <a:buChar char="•"/>
              <a:tabLst>
                <a:tab pos="354965" algn="l"/>
                <a:tab pos="355600" algn="l"/>
              </a:tabLst>
            </a:pPr>
            <a:r>
              <a:rPr sz="2400" dirty="0">
                <a:latin typeface="Calibri"/>
                <a:cs typeface="Calibri"/>
              </a:rPr>
              <a:t>It </a:t>
            </a:r>
            <a:r>
              <a:rPr sz="2400" spc="-10" dirty="0">
                <a:latin typeface="Calibri"/>
                <a:cs typeface="Calibri"/>
              </a:rPr>
              <a:t>can </a:t>
            </a:r>
            <a:r>
              <a:rPr sz="2400" spc="-5" dirty="0">
                <a:latin typeface="Calibri"/>
                <a:cs typeface="Calibri"/>
              </a:rPr>
              <a:t>be done </a:t>
            </a:r>
            <a:r>
              <a:rPr sz="2400" dirty="0">
                <a:latin typeface="Calibri"/>
                <a:cs typeface="Calibri"/>
              </a:rPr>
              <a:t>either </a:t>
            </a:r>
            <a:r>
              <a:rPr sz="2400" spc="-10" dirty="0">
                <a:latin typeface="Calibri"/>
                <a:cs typeface="Calibri"/>
              </a:rPr>
              <a:t>by </a:t>
            </a:r>
            <a:r>
              <a:rPr sz="2400" spc="-5" dirty="0">
                <a:latin typeface="Calibri"/>
                <a:cs typeface="Calibri"/>
              </a:rPr>
              <a:t>reducing public  </a:t>
            </a:r>
            <a:r>
              <a:rPr sz="2400" spc="-15" dirty="0">
                <a:latin typeface="Calibri"/>
                <a:cs typeface="Calibri"/>
              </a:rPr>
              <a:t>expenditure </a:t>
            </a:r>
            <a:r>
              <a:rPr sz="2400" dirty="0">
                <a:latin typeface="Calibri"/>
                <a:cs typeface="Calibri"/>
              </a:rPr>
              <a:t>or </a:t>
            </a:r>
            <a:r>
              <a:rPr sz="2400" spc="-10" dirty="0">
                <a:latin typeface="Calibri"/>
                <a:cs typeface="Calibri"/>
              </a:rPr>
              <a:t>by </a:t>
            </a:r>
            <a:r>
              <a:rPr sz="2400" spc="-5" dirty="0">
                <a:latin typeface="Calibri"/>
                <a:cs typeface="Calibri"/>
              </a:rPr>
              <a:t>increasing public</a:t>
            </a:r>
            <a:r>
              <a:rPr sz="2400" spc="30" dirty="0">
                <a:latin typeface="Calibri"/>
                <a:cs typeface="Calibri"/>
              </a:rPr>
              <a:t> </a:t>
            </a:r>
            <a:r>
              <a:rPr sz="2400" spc="-10" dirty="0">
                <a:latin typeface="Calibri"/>
                <a:cs typeface="Calibri"/>
              </a:rPr>
              <a:t>revenue.</a:t>
            </a:r>
            <a:endParaRPr sz="2400" dirty="0">
              <a:latin typeface="Calibri"/>
              <a:cs typeface="Calibri"/>
            </a:endParaRPr>
          </a:p>
          <a:p>
            <a:pPr marL="355600" marR="1025525" indent="-342900">
              <a:lnSpc>
                <a:spcPts val="3460"/>
              </a:lnSpc>
              <a:spcBef>
                <a:spcPts val="765"/>
              </a:spcBef>
              <a:buFont typeface="Arial"/>
              <a:buChar char="•"/>
              <a:tabLst>
                <a:tab pos="354965" algn="l"/>
                <a:tab pos="355600" algn="l"/>
              </a:tabLst>
            </a:pPr>
            <a:r>
              <a:rPr sz="2400" dirty="0">
                <a:latin typeface="Calibri"/>
                <a:cs typeface="Calibri"/>
              </a:rPr>
              <a:t>It </a:t>
            </a:r>
            <a:r>
              <a:rPr sz="2400" spc="-5" dirty="0">
                <a:latin typeface="Calibri"/>
                <a:cs typeface="Calibri"/>
              </a:rPr>
              <a:t>does not </a:t>
            </a:r>
            <a:r>
              <a:rPr sz="2400" dirty="0">
                <a:latin typeface="Calibri"/>
                <a:cs typeface="Calibri"/>
              </a:rPr>
              <a:t>mean </a:t>
            </a:r>
            <a:r>
              <a:rPr sz="2400" spc="-25" dirty="0">
                <a:latin typeface="Calibri"/>
                <a:cs typeface="Calibri"/>
              </a:rPr>
              <a:t>to </a:t>
            </a:r>
            <a:r>
              <a:rPr sz="2400" spc="-5" dirty="0">
                <a:latin typeface="Calibri"/>
                <a:cs typeface="Calibri"/>
              </a:rPr>
              <a:t>increase </a:t>
            </a:r>
            <a:r>
              <a:rPr sz="2400" dirty="0">
                <a:latin typeface="Calibri"/>
                <a:cs typeface="Calibri"/>
              </a:rPr>
              <a:t>the </a:t>
            </a:r>
            <a:r>
              <a:rPr sz="2400" spc="-25" dirty="0">
                <a:latin typeface="Calibri"/>
                <a:cs typeface="Calibri"/>
              </a:rPr>
              <a:t>tax rates  </a:t>
            </a:r>
            <a:r>
              <a:rPr sz="2400" spc="-20" dirty="0">
                <a:latin typeface="Calibri"/>
                <a:cs typeface="Calibri"/>
              </a:rPr>
              <a:t>indiscriminately.</a:t>
            </a:r>
            <a:endParaRPr sz="2400" dirty="0">
              <a:latin typeface="Calibri"/>
              <a:cs typeface="Calibri"/>
            </a:endParaRPr>
          </a:p>
          <a:p>
            <a:pPr marL="355600" marR="405765" indent="-342900">
              <a:lnSpc>
                <a:spcPts val="3460"/>
              </a:lnSpc>
              <a:spcBef>
                <a:spcPts val="760"/>
              </a:spcBef>
              <a:buFont typeface="Arial"/>
              <a:buChar char="•"/>
              <a:tabLst>
                <a:tab pos="354965" algn="l"/>
                <a:tab pos="355600" algn="l"/>
              </a:tabLst>
            </a:pPr>
            <a:r>
              <a:rPr sz="2400" spc="-20" dirty="0">
                <a:latin typeface="Calibri"/>
                <a:cs typeface="Calibri"/>
              </a:rPr>
              <a:t>By </a:t>
            </a:r>
            <a:r>
              <a:rPr sz="2400" spc="-5" dirty="0">
                <a:latin typeface="Calibri"/>
                <a:cs typeface="Calibri"/>
              </a:rPr>
              <a:t>increasing </a:t>
            </a:r>
            <a:r>
              <a:rPr sz="2400" dirty="0">
                <a:latin typeface="Calibri"/>
                <a:cs typeface="Calibri"/>
              </a:rPr>
              <a:t>the </a:t>
            </a:r>
            <a:r>
              <a:rPr sz="2400" spc="-25" dirty="0">
                <a:latin typeface="Calibri"/>
                <a:cs typeface="Calibri"/>
              </a:rPr>
              <a:t>tax </a:t>
            </a:r>
            <a:r>
              <a:rPr sz="2400" spc="-5" dirty="0">
                <a:latin typeface="Calibri"/>
                <a:cs typeface="Calibri"/>
              </a:rPr>
              <a:t>base </a:t>
            </a:r>
            <a:r>
              <a:rPr sz="2400" dirty="0">
                <a:latin typeface="Calibri"/>
                <a:cs typeface="Calibri"/>
              </a:rPr>
              <a:t>and </a:t>
            </a:r>
            <a:r>
              <a:rPr sz="2400" spc="-15" dirty="0">
                <a:latin typeface="Calibri"/>
                <a:cs typeface="Calibri"/>
              </a:rPr>
              <a:t>controlling </a:t>
            </a:r>
            <a:r>
              <a:rPr sz="2400" dirty="0">
                <a:latin typeface="Calibri"/>
                <a:cs typeface="Calibri"/>
              </a:rPr>
              <a:t>the  </a:t>
            </a:r>
            <a:r>
              <a:rPr sz="2400" spc="-10" dirty="0">
                <a:latin typeface="Calibri"/>
                <a:cs typeface="Calibri"/>
              </a:rPr>
              <a:t>parallel </a:t>
            </a:r>
            <a:r>
              <a:rPr sz="2400" spc="-15" dirty="0">
                <a:latin typeface="Calibri"/>
                <a:cs typeface="Calibri"/>
              </a:rPr>
              <a:t>economy </a:t>
            </a:r>
            <a:r>
              <a:rPr sz="2400" spc="-5" dirty="0">
                <a:latin typeface="Calibri"/>
                <a:cs typeface="Calibri"/>
              </a:rPr>
              <a:t>,using </a:t>
            </a:r>
            <a:r>
              <a:rPr sz="2400" spc="-15" dirty="0">
                <a:latin typeface="Calibri"/>
                <a:cs typeface="Calibri"/>
              </a:rPr>
              <a:t>progressive </a:t>
            </a:r>
            <a:r>
              <a:rPr sz="2400" spc="-20" dirty="0">
                <a:latin typeface="Calibri"/>
                <a:cs typeface="Calibri"/>
              </a:rPr>
              <a:t>taxation  </a:t>
            </a:r>
            <a:r>
              <a:rPr sz="2400" spc="-5" dirty="0">
                <a:latin typeface="Calibri"/>
                <a:cs typeface="Calibri"/>
              </a:rPr>
              <a:t>methods public </a:t>
            </a:r>
            <a:r>
              <a:rPr sz="2400" spc="-15" dirty="0">
                <a:latin typeface="Calibri"/>
                <a:cs typeface="Calibri"/>
              </a:rPr>
              <a:t>revenue </a:t>
            </a:r>
            <a:r>
              <a:rPr sz="2400" spc="-10" dirty="0">
                <a:latin typeface="Calibri"/>
                <a:cs typeface="Calibri"/>
              </a:rPr>
              <a:t>can </a:t>
            </a:r>
            <a:r>
              <a:rPr sz="2400" spc="-5" dirty="0">
                <a:latin typeface="Calibri"/>
                <a:cs typeface="Calibri"/>
              </a:rPr>
              <a:t>be increased</a:t>
            </a:r>
            <a:r>
              <a:rPr sz="2400" spc="15" dirty="0">
                <a:latin typeface="Calibri"/>
                <a:cs typeface="Calibri"/>
              </a:rPr>
              <a:t> </a:t>
            </a:r>
            <a:r>
              <a:rPr sz="2400" dirty="0">
                <a:latin typeface="Calibri"/>
                <a:cs typeface="Calibri"/>
              </a:rPr>
              <a:t>.</a:t>
            </a:r>
          </a:p>
          <a:p>
            <a:pPr marL="355600" marR="381000" indent="-342900">
              <a:lnSpc>
                <a:spcPts val="3460"/>
              </a:lnSpc>
              <a:spcBef>
                <a:spcPts val="760"/>
              </a:spcBef>
              <a:buFont typeface="Arial"/>
              <a:buChar char="•"/>
              <a:tabLst>
                <a:tab pos="354965" algn="l"/>
                <a:tab pos="355600" algn="l"/>
              </a:tabLst>
            </a:pPr>
            <a:r>
              <a:rPr sz="2400" spc="-15" dirty="0">
                <a:latin typeface="Calibri"/>
                <a:cs typeface="Calibri"/>
              </a:rPr>
              <a:t>Promote </a:t>
            </a:r>
            <a:r>
              <a:rPr sz="2400" spc="-5" dirty="0">
                <a:latin typeface="Calibri"/>
                <a:cs typeface="Calibri"/>
              </a:rPr>
              <a:t>public </a:t>
            </a:r>
            <a:r>
              <a:rPr sz="2400" spc="-15" dirty="0">
                <a:latin typeface="Calibri"/>
                <a:cs typeface="Calibri"/>
              </a:rPr>
              <a:t>expenditure </a:t>
            </a:r>
            <a:r>
              <a:rPr sz="2400" spc="-25" dirty="0">
                <a:latin typeface="Calibri"/>
                <a:cs typeface="Calibri"/>
              </a:rPr>
              <a:t>towards  </a:t>
            </a:r>
            <a:r>
              <a:rPr sz="2400" spc="-15" dirty="0">
                <a:latin typeface="Calibri"/>
                <a:cs typeface="Calibri"/>
              </a:rPr>
              <a:t>investments </a:t>
            </a:r>
            <a:r>
              <a:rPr sz="2400" dirty="0">
                <a:latin typeface="Calibri"/>
                <a:cs typeface="Calibri"/>
              </a:rPr>
              <a:t>in </a:t>
            </a:r>
            <a:r>
              <a:rPr sz="2400" spc="-45" dirty="0">
                <a:latin typeface="Calibri"/>
                <a:cs typeface="Calibri"/>
              </a:rPr>
              <a:t>key </a:t>
            </a:r>
            <a:r>
              <a:rPr sz="2400" spc="-20" dirty="0">
                <a:latin typeface="Calibri"/>
                <a:cs typeface="Calibri"/>
              </a:rPr>
              <a:t>sectors </a:t>
            </a:r>
            <a:r>
              <a:rPr sz="2400" spc="-35" dirty="0">
                <a:latin typeface="Calibri"/>
                <a:cs typeface="Calibri"/>
              </a:rPr>
              <a:t>like </a:t>
            </a:r>
            <a:r>
              <a:rPr sz="2400" spc="-15" dirty="0">
                <a:latin typeface="Calibri"/>
                <a:cs typeface="Calibri"/>
              </a:rPr>
              <a:t>infrastructure  </a:t>
            </a:r>
            <a:r>
              <a:rPr sz="2400" spc="-10" dirty="0">
                <a:latin typeface="Calibri"/>
                <a:cs typeface="Calibri"/>
              </a:rPr>
              <a:t>that </a:t>
            </a:r>
            <a:r>
              <a:rPr sz="2400" dirty="0">
                <a:latin typeface="Calibri"/>
                <a:cs typeface="Calibri"/>
              </a:rPr>
              <a:t>will </a:t>
            </a:r>
            <a:r>
              <a:rPr sz="2400" spc="-20" dirty="0">
                <a:latin typeface="Calibri"/>
                <a:cs typeface="Calibri"/>
              </a:rPr>
              <a:t>generate </a:t>
            </a:r>
            <a:r>
              <a:rPr sz="2400" spc="-5" dirty="0">
                <a:latin typeface="Calibri"/>
                <a:cs typeface="Calibri"/>
              </a:rPr>
              <a:t>income </a:t>
            </a:r>
            <a:r>
              <a:rPr sz="2400" spc="-25" dirty="0">
                <a:latin typeface="Calibri"/>
                <a:cs typeface="Calibri"/>
              </a:rPr>
              <a:t>to </a:t>
            </a:r>
            <a:r>
              <a:rPr sz="2400" dirty="0">
                <a:latin typeface="Calibri"/>
                <a:cs typeface="Calibri"/>
              </a:rPr>
              <a:t>the</a:t>
            </a:r>
            <a:r>
              <a:rPr sz="2400" spc="25" dirty="0">
                <a:latin typeface="Calibri"/>
                <a:cs typeface="Calibri"/>
              </a:rPr>
              <a:t> </a:t>
            </a:r>
            <a:r>
              <a:rPr sz="2400" spc="-10" dirty="0">
                <a:latin typeface="Calibri"/>
                <a:cs typeface="Calibri"/>
              </a:rPr>
              <a:t>government.</a:t>
            </a:r>
            <a:endParaRPr sz="2400" dirty="0">
              <a:latin typeface="Calibri"/>
              <a:cs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12188952" cy="6858000"/>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2502154" y="1099769"/>
            <a:ext cx="7115175" cy="1123315"/>
          </a:xfrm>
          <a:prstGeom prst="rect">
            <a:avLst/>
          </a:prstGeom>
        </p:spPr>
        <p:txBody>
          <a:bodyPr vert="horz" wrap="square" lIns="0" tIns="12700" rIns="0" bIns="0" rtlCol="0">
            <a:spAutoFit/>
          </a:bodyPr>
          <a:lstStyle/>
          <a:p>
            <a:pPr marL="12700">
              <a:lnSpc>
                <a:spcPct val="100000"/>
              </a:lnSpc>
              <a:spcBef>
                <a:spcPts val="100"/>
              </a:spcBef>
            </a:pPr>
            <a:r>
              <a:rPr sz="7200" b="0" spc="-90" dirty="0">
                <a:solidFill>
                  <a:srgbClr val="FFFFFF"/>
                </a:solidFill>
                <a:latin typeface="Calibri"/>
                <a:cs typeface="Calibri"/>
              </a:rPr>
              <a:t>MONETARY</a:t>
            </a:r>
            <a:r>
              <a:rPr sz="7200" b="0" spc="-65" dirty="0">
                <a:solidFill>
                  <a:srgbClr val="FFFFFF"/>
                </a:solidFill>
                <a:latin typeface="Calibri"/>
                <a:cs typeface="Calibri"/>
              </a:rPr>
              <a:t> </a:t>
            </a:r>
            <a:r>
              <a:rPr sz="7200" b="0" dirty="0">
                <a:solidFill>
                  <a:srgbClr val="FFFFFF"/>
                </a:solidFill>
                <a:latin typeface="Calibri"/>
                <a:cs typeface="Calibri"/>
              </a:rPr>
              <a:t>POLICY</a:t>
            </a:r>
            <a:endParaRPr sz="7200">
              <a:latin typeface="Calibri"/>
              <a:cs typeface="Calibri"/>
            </a:endParaRPr>
          </a:p>
        </p:txBody>
      </p:sp>
      <p:grpSp>
        <p:nvGrpSpPr>
          <p:cNvPr id="4" name="object 4"/>
          <p:cNvGrpSpPr/>
          <p:nvPr/>
        </p:nvGrpSpPr>
        <p:grpSpPr>
          <a:xfrm>
            <a:off x="3489959" y="2333244"/>
            <a:ext cx="962025" cy="2811780"/>
            <a:chOff x="3489959" y="2333244"/>
            <a:chExt cx="962025" cy="2811780"/>
          </a:xfrm>
        </p:grpSpPr>
        <p:sp>
          <p:nvSpPr>
            <p:cNvPr id="5" name="object 5"/>
            <p:cNvSpPr/>
            <p:nvPr/>
          </p:nvSpPr>
          <p:spPr>
            <a:xfrm>
              <a:off x="3502913" y="2494026"/>
              <a:ext cx="864235" cy="2638425"/>
            </a:xfrm>
            <a:custGeom>
              <a:avLst/>
              <a:gdLst/>
              <a:ahLst/>
              <a:cxnLst/>
              <a:rect l="l" t="t" r="r" b="b"/>
              <a:pathLst>
                <a:path w="864235" h="2638425">
                  <a:moveTo>
                    <a:pt x="216026" y="0"/>
                  </a:moveTo>
                  <a:lnTo>
                    <a:pt x="0" y="0"/>
                  </a:lnTo>
                  <a:lnTo>
                    <a:pt x="0" y="2152015"/>
                  </a:lnTo>
                  <a:lnTo>
                    <a:pt x="2946" y="2199436"/>
                  </a:lnTo>
                  <a:lnTo>
                    <a:pt x="11548" y="2245101"/>
                  </a:lnTo>
                  <a:lnTo>
                    <a:pt x="25451" y="2288655"/>
                  </a:lnTo>
                  <a:lnTo>
                    <a:pt x="44301" y="2329743"/>
                  </a:lnTo>
                  <a:lnTo>
                    <a:pt x="67744" y="2368011"/>
                  </a:lnTo>
                  <a:lnTo>
                    <a:pt x="95425" y="2403104"/>
                  </a:lnTo>
                  <a:lnTo>
                    <a:pt x="126989" y="2434668"/>
                  </a:lnTo>
                  <a:lnTo>
                    <a:pt x="162082" y="2462349"/>
                  </a:lnTo>
                  <a:lnTo>
                    <a:pt x="200350" y="2485792"/>
                  </a:lnTo>
                  <a:lnTo>
                    <a:pt x="241438" y="2504642"/>
                  </a:lnTo>
                  <a:lnTo>
                    <a:pt x="284992" y="2518545"/>
                  </a:lnTo>
                  <a:lnTo>
                    <a:pt x="330657" y="2527147"/>
                  </a:lnTo>
                  <a:lnTo>
                    <a:pt x="378078" y="2530094"/>
                  </a:lnTo>
                  <a:lnTo>
                    <a:pt x="648081" y="2529967"/>
                  </a:lnTo>
                  <a:lnTo>
                    <a:pt x="648081" y="2638044"/>
                  </a:lnTo>
                  <a:lnTo>
                    <a:pt x="864108" y="2422017"/>
                  </a:lnTo>
                  <a:lnTo>
                    <a:pt x="648081" y="2205990"/>
                  </a:lnTo>
                  <a:lnTo>
                    <a:pt x="648081" y="2313940"/>
                  </a:lnTo>
                  <a:lnTo>
                    <a:pt x="378078" y="2313940"/>
                  </a:lnTo>
                  <a:lnTo>
                    <a:pt x="334986" y="2308154"/>
                  </a:lnTo>
                  <a:lnTo>
                    <a:pt x="296272" y="2291827"/>
                  </a:lnTo>
                  <a:lnTo>
                    <a:pt x="263477" y="2266505"/>
                  </a:lnTo>
                  <a:lnTo>
                    <a:pt x="238143" y="2233732"/>
                  </a:lnTo>
                  <a:lnTo>
                    <a:pt x="221813" y="2195053"/>
                  </a:lnTo>
                  <a:lnTo>
                    <a:pt x="216026" y="2152015"/>
                  </a:lnTo>
                  <a:lnTo>
                    <a:pt x="216026" y="0"/>
                  </a:lnTo>
                  <a:close/>
                </a:path>
              </a:pathLst>
            </a:custGeom>
            <a:solidFill>
              <a:srgbClr val="0D0D0D"/>
            </a:solidFill>
          </p:spPr>
          <p:txBody>
            <a:bodyPr wrap="square" lIns="0" tIns="0" rIns="0" bIns="0" rtlCol="0"/>
            <a:lstStyle/>
            <a:p>
              <a:endParaRPr/>
            </a:p>
          </p:txBody>
        </p:sp>
        <p:sp>
          <p:nvSpPr>
            <p:cNvPr id="6" name="object 6"/>
            <p:cNvSpPr/>
            <p:nvPr/>
          </p:nvSpPr>
          <p:spPr>
            <a:xfrm>
              <a:off x="3502913" y="2494026"/>
              <a:ext cx="864235" cy="2638425"/>
            </a:xfrm>
            <a:custGeom>
              <a:avLst/>
              <a:gdLst/>
              <a:ahLst/>
              <a:cxnLst/>
              <a:rect l="l" t="t" r="r" b="b"/>
              <a:pathLst>
                <a:path w="864235" h="2638425">
                  <a:moveTo>
                    <a:pt x="0" y="0"/>
                  </a:moveTo>
                  <a:lnTo>
                    <a:pt x="0" y="2152015"/>
                  </a:lnTo>
                  <a:lnTo>
                    <a:pt x="2946" y="2199436"/>
                  </a:lnTo>
                  <a:lnTo>
                    <a:pt x="11548" y="2245101"/>
                  </a:lnTo>
                  <a:lnTo>
                    <a:pt x="25451" y="2288655"/>
                  </a:lnTo>
                  <a:lnTo>
                    <a:pt x="44301" y="2329743"/>
                  </a:lnTo>
                  <a:lnTo>
                    <a:pt x="67744" y="2368011"/>
                  </a:lnTo>
                  <a:lnTo>
                    <a:pt x="95425" y="2403104"/>
                  </a:lnTo>
                  <a:lnTo>
                    <a:pt x="126989" y="2434668"/>
                  </a:lnTo>
                  <a:lnTo>
                    <a:pt x="162082" y="2462349"/>
                  </a:lnTo>
                  <a:lnTo>
                    <a:pt x="200350" y="2485792"/>
                  </a:lnTo>
                  <a:lnTo>
                    <a:pt x="241438" y="2504642"/>
                  </a:lnTo>
                  <a:lnTo>
                    <a:pt x="284992" y="2518545"/>
                  </a:lnTo>
                  <a:lnTo>
                    <a:pt x="330657" y="2527147"/>
                  </a:lnTo>
                  <a:lnTo>
                    <a:pt x="378078" y="2530094"/>
                  </a:lnTo>
                  <a:lnTo>
                    <a:pt x="648081" y="2529967"/>
                  </a:lnTo>
                  <a:lnTo>
                    <a:pt x="648081" y="2638044"/>
                  </a:lnTo>
                  <a:lnTo>
                    <a:pt x="864108" y="2422017"/>
                  </a:lnTo>
                  <a:lnTo>
                    <a:pt x="648081" y="2205990"/>
                  </a:lnTo>
                  <a:lnTo>
                    <a:pt x="648081" y="2313940"/>
                  </a:lnTo>
                  <a:lnTo>
                    <a:pt x="378078" y="2313940"/>
                  </a:lnTo>
                  <a:lnTo>
                    <a:pt x="334986" y="2308154"/>
                  </a:lnTo>
                  <a:lnTo>
                    <a:pt x="296272" y="2291827"/>
                  </a:lnTo>
                  <a:lnTo>
                    <a:pt x="263477" y="2266505"/>
                  </a:lnTo>
                  <a:lnTo>
                    <a:pt x="238143" y="2233732"/>
                  </a:lnTo>
                  <a:lnTo>
                    <a:pt x="221813" y="2195053"/>
                  </a:lnTo>
                  <a:lnTo>
                    <a:pt x="216026" y="2152015"/>
                  </a:lnTo>
                  <a:lnTo>
                    <a:pt x="216026" y="0"/>
                  </a:lnTo>
                  <a:lnTo>
                    <a:pt x="0" y="0"/>
                  </a:lnTo>
                  <a:close/>
                </a:path>
              </a:pathLst>
            </a:custGeom>
            <a:ln w="25907">
              <a:solidFill>
                <a:srgbClr val="F1F1F1"/>
              </a:solidFill>
            </a:ln>
          </p:spPr>
          <p:txBody>
            <a:bodyPr wrap="square" lIns="0" tIns="0" rIns="0" bIns="0" rtlCol="0"/>
            <a:lstStyle/>
            <a:p>
              <a:endParaRPr/>
            </a:p>
          </p:txBody>
        </p:sp>
        <p:sp>
          <p:nvSpPr>
            <p:cNvPr id="7" name="object 7"/>
            <p:cNvSpPr/>
            <p:nvPr/>
          </p:nvSpPr>
          <p:spPr>
            <a:xfrm>
              <a:off x="3502913" y="2346198"/>
              <a:ext cx="935990" cy="1891664"/>
            </a:xfrm>
            <a:custGeom>
              <a:avLst/>
              <a:gdLst/>
              <a:ahLst/>
              <a:cxnLst/>
              <a:rect l="l" t="t" r="r" b="b"/>
              <a:pathLst>
                <a:path w="935989" h="1891664">
                  <a:moveTo>
                    <a:pt x="230632" y="0"/>
                  </a:moveTo>
                  <a:lnTo>
                    <a:pt x="0" y="0"/>
                  </a:lnTo>
                  <a:lnTo>
                    <a:pt x="0" y="1381887"/>
                  </a:lnTo>
                  <a:lnTo>
                    <a:pt x="3045" y="1430895"/>
                  </a:lnTo>
                  <a:lnTo>
                    <a:pt x="11937" y="1478091"/>
                  </a:lnTo>
                  <a:lnTo>
                    <a:pt x="26309" y="1523105"/>
                  </a:lnTo>
                  <a:lnTo>
                    <a:pt x="45795" y="1565572"/>
                  </a:lnTo>
                  <a:lnTo>
                    <a:pt x="70027" y="1605126"/>
                  </a:lnTo>
                  <a:lnTo>
                    <a:pt x="98640" y="1641399"/>
                  </a:lnTo>
                  <a:lnTo>
                    <a:pt x="131266" y="1674025"/>
                  </a:lnTo>
                  <a:lnTo>
                    <a:pt x="167539" y="1702638"/>
                  </a:lnTo>
                  <a:lnTo>
                    <a:pt x="207093" y="1726870"/>
                  </a:lnTo>
                  <a:lnTo>
                    <a:pt x="249560" y="1746356"/>
                  </a:lnTo>
                  <a:lnTo>
                    <a:pt x="294574" y="1760728"/>
                  </a:lnTo>
                  <a:lnTo>
                    <a:pt x="341770" y="1769620"/>
                  </a:lnTo>
                  <a:lnTo>
                    <a:pt x="390778" y="1772665"/>
                  </a:lnTo>
                  <a:lnTo>
                    <a:pt x="683260" y="1772665"/>
                  </a:lnTo>
                  <a:lnTo>
                    <a:pt x="683260" y="1891283"/>
                  </a:lnTo>
                  <a:lnTo>
                    <a:pt x="935736" y="1657350"/>
                  </a:lnTo>
                  <a:lnTo>
                    <a:pt x="683260" y="1423415"/>
                  </a:lnTo>
                  <a:lnTo>
                    <a:pt x="683260" y="1542033"/>
                  </a:lnTo>
                  <a:lnTo>
                    <a:pt x="390778" y="1542033"/>
                  </a:lnTo>
                  <a:lnTo>
                    <a:pt x="340181" y="1533864"/>
                  </a:lnTo>
                  <a:lnTo>
                    <a:pt x="296221" y="1511119"/>
                  </a:lnTo>
                  <a:lnTo>
                    <a:pt x="261546" y="1476444"/>
                  </a:lnTo>
                  <a:lnTo>
                    <a:pt x="238801" y="1432484"/>
                  </a:lnTo>
                  <a:lnTo>
                    <a:pt x="230632" y="1381887"/>
                  </a:lnTo>
                  <a:lnTo>
                    <a:pt x="230632" y="0"/>
                  </a:lnTo>
                  <a:close/>
                </a:path>
              </a:pathLst>
            </a:custGeom>
            <a:solidFill>
              <a:srgbClr val="0D0D0D"/>
            </a:solidFill>
          </p:spPr>
          <p:txBody>
            <a:bodyPr wrap="square" lIns="0" tIns="0" rIns="0" bIns="0" rtlCol="0"/>
            <a:lstStyle/>
            <a:p>
              <a:endParaRPr/>
            </a:p>
          </p:txBody>
        </p:sp>
        <p:sp>
          <p:nvSpPr>
            <p:cNvPr id="8" name="object 8"/>
            <p:cNvSpPr/>
            <p:nvPr/>
          </p:nvSpPr>
          <p:spPr>
            <a:xfrm>
              <a:off x="3502913" y="2346198"/>
              <a:ext cx="935990" cy="1891664"/>
            </a:xfrm>
            <a:custGeom>
              <a:avLst/>
              <a:gdLst/>
              <a:ahLst/>
              <a:cxnLst/>
              <a:rect l="l" t="t" r="r" b="b"/>
              <a:pathLst>
                <a:path w="935989" h="1891664">
                  <a:moveTo>
                    <a:pt x="0" y="0"/>
                  </a:moveTo>
                  <a:lnTo>
                    <a:pt x="0" y="1381887"/>
                  </a:lnTo>
                  <a:lnTo>
                    <a:pt x="3045" y="1430895"/>
                  </a:lnTo>
                  <a:lnTo>
                    <a:pt x="11937" y="1478091"/>
                  </a:lnTo>
                  <a:lnTo>
                    <a:pt x="26309" y="1523105"/>
                  </a:lnTo>
                  <a:lnTo>
                    <a:pt x="45795" y="1565572"/>
                  </a:lnTo>
                  <a:lnTo>
                    <a:pt x="70027" y="1605126"/>
                  </a:lnTo>
                  <a:lnTo>
                    <a:pt x="98640" y="1641399"/>
                  </a:lnTo>
                  <a:lnTo>
                    <a:pt x="131266" y="1674025"/>
                  </a:lnTo>
                  <a:lnTo>
                    <a:pt x="167539" y="1702638"/>
                  </a:lnTo>
                  <a:lnTo>
                    <a:pt x="207093" y="1726870"/>
                  </a:lnTo>
                  <a:lnTo>
                    <a:pt x="249560" y="1746356"/>
                  </a:lnTo>
                  <a:lnTo>
                    <a:pt x="294574" y="1760728"/>
                  </a:lnTo>
                  <a:lnTo>
                    <a:pt x="341770" y="1769620"/>
                  </a:lnTo>
                  <a:lnTo>
                    <a:pt x="390778" y="1772665"/>
                  </a:lnTo>
                  <a:lnTo>
                    <a:pt x="683260" y="1772665"/>
                  </a:lnTo>
                  <a:lnTo>
                    <a:pt x="683260" y="1891283"/>
                  </a:lnTo>
                  <a:lnTo>
                    <a:pt x="935736" y="1657350"/>
                  </a:lnTo>
                  <a:lnTo>
                    <a:pt x="683260" y="1423415"/>
                  </a:lnTo>
                  <a:lnTo>
                    <a:pt x="683260" y="1542033"/>
                  </a:lnTo>
                  <a:lnTo>
                    <a:pt x="390778" y="1542033"/>
                  </a:lnTo>
                  <a:lnTo>
                    <a:pt x="340181" y="1533864"/>
                  </a:lnTo>
                  <a:lnTo>
                    <a:pt x="296221" y="1511119"/>
                  </a:lnTo>
                  <a:lnTo>
                    <a:pt x="261546" y="1476444"/>
                  </a:lnTo>
                  <a:lnTo>
                    <a:pt x="238801" y="1432484"/>
                  </a:lnTo>
                  <a:lnTo>
                    <a:pt x="230632" y="1381887"/>
                  </a:lnTo>
                  <a:lnTo>
                    <a:pt x="230632" y="0"/>
                  </a:lnTo>
                  <a:lnTo>
                    <a:pt x="0" y="0"/>
                  </a:lnTo>
                  <a:close/>
                </a:path>
              </a:pathLst>
            </a:custGeom>
            <a:ln w="25907">
              <a:solidFill>
                <a:srgbClr val="F1F1F1"/>
              </a:solidFill>
            </a:ln>
          </p:spPr>
          <p:txBody>
            <a:bodyPr wrap="square" lIns="0" tIns="0" rIns="0" bIns="0" rtlCol="0"/>
            <a:lstStyle/>
            <a:p>
              <a:endParaRPr/>
            </a:p>
          </p:txBody>
        </p:sp>
      </p:grpSp>
      <p:sp>
        <p:nvSpPr>
          <p:cNvPr id="9" name="object 9"/>
          <p:cNvSpPr txBox="1"/>
          <p:nvPr/>
        </p:nvSpPr>
        <p:spPr>
          <a:xfrm>
            <a:off x="4517516" y="3725036"/>
            <a:ext cx="5441950" cy="1431290"/>
          </a:xfrm>
          <a:prstGeom prst="rect">
            <a:avLst/>
          </a:prstGeom>
        </p:spPr>
        <p:txBody>
          <a:bodyPr vert="horz" wrap="square" lIns="0" tIns="12700" rIns="0" bIns="0" rtlCol="0">
            <a:spAutoFit/>
          </a:bodyPr>
          <a:lstStyle/>
          <a:p>
            <a:pPr marL="12700">
              <a:lnSpc>
                <a:spcPct val="100000"/>
              </a:lnSpc>
              <a:spcBef>
                <a:spcPts val="100"/>
              </a:spcBef>
            </a:pPr>
            <a:r>
              <a:rPr sz="3200" b="1" spc="-15" dirty="0">
                <a:solidFill>
                  <a:srgbClr val="FFFFFF"/>
                </a:solidFill>
                <a:latin typeface="Calibri"/>
                <a:cs typeface="Calibri"/>
              </a:rPr>
              <a:t>Central </a:t>
            </a:r>
            <a:r>
              <a:rPr sz="3200" b="1" dirty="0">
                <a:solidFill>
                  <a:srgbClr val="FFFFFF"/>
                </a:solidFill>
                <a:latin typeface="Calibri"/>
                <a:cs typeface="Calibri"/>
              </a:rPr>
              <a:t>Bank\</a:t>
            </a:r>
            <a:r>
              <a:rPr sz="3200" b="1" spc="-20" dirty="0">
                <a:solidFill>
                  <a:srgbClr val="FFFFFF"/>
                </a:solidFill>
                <a:latin typeface="Calibri"/>
                <a:cs typeface="Calibri"/>
              </a:rPr>
              <a:t> </a:t>
            </a:r>
            <a:r>
              <a:rPr sz="3200" b="1" dirty="0">
                <a:solidFill>
                  <a:srgbClr val="FFFFFF"/>
                </a:solidFill>
                <a:latin typeface="Calibri"/>
                <a:cs typeface="Calibri"/>
              </a:rPr>
              <a:t>RBI</a:t>
            </a:r>
            <a:endParaRPr sz="3200">
              <a:latin typeface="Calibri"/>
              <a:cs typeface="Calibri"/>
            </a:endParaRPr>
          </a:p>
          <a:p>
            <a:pPr>
              <a:lnSpc>
                <a:spcPct val="100000"/>
              </a:lnSpc>
              <a:spcBef>
                <a:spcPts val="25"/>
              </a:spcBef>
            </a:pPr>
            <a:endParaRPr sz="2750">
              <a:latin typeface="Calibri"/>
              <a:cs typeface="Calibri"/>
            </a:endParaRPr>
          </a:p>
          <a:p>
            <a:pPr marL="18415">
              <a:lnSpc>
                <a:spcPct val="100000"/>
              </a:lnSpc>
              <a:spcBef>
                <a:spcPts val="5"/>
              </a:spcBef>
            </a:pPr>
            <a:r>
              <a:rPr sz="3200" b="1" spc="-10" dirty="0">
                <a:solidFill>
                  <a:srgbClr val="FFFFFF"/>
                </a:solidFill>
                <a:latin typeface="Calibri"/>
                <a:cs typeface="Calibri"/>
              </a:rPr>
              <a:t>Credit </a:t>
            </a:r>
            <a:r>
              <a:rPr sz="3200" b="1" spc="-5" dirty="0">
                <a:solidFill>
                  <a:srgbClr val="FFFFFF"/>
                </a:solidFill>
                <a:latin typeface="Calibri"/>
                <a:cs typeface="Calibri"/>
              </a:rPr>
              <a:t>control\ Supply </a:t>
            </a:r>
            <a:r>
              <a:rPr sz="3200" b="1" dirty="0">
                <a:solidFill>
                  <a:srgbClr val="FFFFFF"/>
                </a:solidFill>
                <a:latin typeface="Calibri"/>
                <a:cs typeface="Calibri"/>
              </a:rPr>
              <a:t>of</a:t>
            </a:r>
            <a:r>
              <a:rPr sz="3200" b="1" spc="-80" dirty="0">
                <a:solidFill>
                  <a:srgbClr val="FFFFFF"/>
                </a:solidFill>
                <a:latin typeface="Calibri"/>
                <a:cs typeface="Calibri"/>
              </a:rPr>
              <a:t> </a:t>
            </a:r>
            <a:r>
              <a:rPr sz="3200" b="1" spc="-10" dirty="0">
                <a:solidFill>
                  <a:srgbClr val="FFFFFF"/>
                </a:solidFill>
                <a:latin typeface="Calibri"/>
                <a:cs typeface="Calibri"/>
              </a:rPr>
              <a:t>money</a:t>
            </a:r>
            <a:endParaRPr sz="3200">
              <a:latin typeface="Calibri"/>
              <a:cs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09600" y="274320"/>
            <a:ext cx="10972800" cy="695062"/>
          </a:xfrm>
          <a:prstGeom prst="rect">
            <a:avLst/>
          </a:prstGeom>
          <a:noFill/>
        </p:spPr>
        <p:txBody>
          <a:bodyPr vert="horz" wrap="square" lIns="0" tIns="200660" rIns="0" bIns="0" rtlCol="0">
            <a:spAutoFit/>
          </a:bodyPr>
          <a:lstStyle/>
          <a:p>
            <a:pPr algn="ctr">
              <a:lnSpc>
                <a:spcPct val="100000"/>
              </a:lnSpc>
              <a:spcBef>
                <a:spcPts val="1580"/>
              </a:spcBef>
            </a:pPr>
            <a:r>
              <a:rPr sz="3200" b="0" spc="-25" dirty="0">
                <a:latin typeface="Calibri"/>
                <a:cs typeface="Calibri"/>
              </a:rPr>
              <a:t>Curative</a:t>
            </a:r>
            <a:r>
              <a:rPr sz="3200" b="0" spc="-5" dirty="0">
                <a:latin typeface="Calibri"/>
                <a:cs typeface="Calibri"/>
              </a:rPr>
              <a:t> measures</a:t>
            </a:r>
          </a:p>
        </p:txBody>
      </p:sp>
      <p:sp>
        <p:nvSpPr>
          <p:cNvPr id="5" name="object 5"/>
          <p:cNvSpPr txBox="1"/>
          <p:nvPr/>
        </p:nvSpPr>
        <p:spPr>
          <a:xfrm>
            <a:off x="714587" y="1558493"/>
            <a:ext cx="11096413" cy="925253"/>
          </a:xfrm>
          <a:prstGeom prst="rect">
            <a:avLst/>
          </a:prstGeom>
          <a:ln>
            <a:noFill/>
          </a:ln>
        </p:spPr>
        <p:txBody>
          <a:bodyPr vert="horz" wrap="square" lIns="0" tIns="67945" rIns="0" bIns="0" rtlCol="0">
            <a:spAutoFit/>
          </a:bodyPr>
          <a:lstStyle/>
          <a:p>
            <a:pPr marL="355600" marR="1082040" indent="-342900">
              <a:lnSpc>
                <a:spcPts val="3460"/>
              </a:lnSpc>
              <a:spcBef>
                <a:spcPts val="535"/>
              </a:spcBef>
              <a:buFont typeface="Arial"/>
              <a:buChar char="•"/>
              <a:tabLst>
                <a:tab pos="354965" algn="l"/>
                <a:tab pos="355600" algn="l"/>
              </a:tabLst>
            </a:pPr>
            <a:r>
              <a:rPr sz="2400" b="1" u="heavy" spc="-15" dirty="0">
                <a:uFill>
                  <a:solidFill>
                    <a:srgbClr val="000000"/>
                  </a:solidFill>
                </a:uFill>
                <a:latin typeface="Calibri"/>
                <a:cs typeface="Calibri"/>
              </a:rPr>
              <a:t>Curative </a:t>
            </a:r>
            <a:r>
              <a:rPr sz="2400" b="1" u="heavy" spc="-5" dirty="0">
                <a:uFill>
                  <a:solidFill>
                    <a:srgbClr val="000000"/>
                  </a:solidFill>
                </a:uFill>
                <a:latin typeface="Calibri"/>
                <a:cs typeface="Calibri"/>
              </a:rPr>
              <a:t>measures</a:t>
            </a:r>
            <a:r>
              <a:rPr sz="2400" b="1" spc="-5" dirty="0">
                <a:latin typeface="Calibri"/>
                <a:cs typeface="Calibri"/>
              </a:rPr>
              <a:t> </a:t>
            </a:r>
            <a:r>
              <a:rPr sz="2400" dirty="0">
                <a:latin typeface="Calibri"/>
                <a:cs typeface="Calibri"/>
              </a:rPr>
              <a:t>– </a:t>
            </a:r>
            <a:r>
              <a:rPr sz="2400" spc="-15" dirty="0">
                <a:latin typeface="Calibri"/>
                <a:cs typeface="Calibri"/>
              </a:rPr>
              <a:t>Quantitative </a:t>
            </a:r>
            <a:r>
              <a:rPr sz="2400" spc="-10" dirty="0">
                <a:latin typeface="Calibri"/>
                <a:cs typeface="Calibri"/>
              </a:rPr>
              <a:t>credit  </a:t>
            </a:r>
            <a:r>
              <a:rPr sz="2400" spc="-15" dirty="0">
                <a:latin typeface="Calibri"/>
                <a:cs typeface="Calibri"/>
              </a:rPr>
              <a:t>control</a:t>
            </a:r>
            <a:r>
              <a:rPr sz="2400" spc="-10" dirty="0">
                <a:latin typeface="Calibri"/>
                <a:cs typeface="Calibri"/>
              </a:rPr>
              <a:t> </a:t>
            </a:r>
            <a:r>
              <a:rPr sz="2400" spc="-5" dirty="0">
                <a:latin typeface="Calibri"/>
                <a:cs typeface="Calibri"/>
              </a:rPr>
              <a:t>measures</a:t>
            </a:r>
            <a:endParaRPr sz="2400" dirty="0">
              <a:latin typeface="Calibri"/>
              <a:cs typeface="Calibri"/>
            </a:endParaRPr>
          </a:p>
          <a:p>
            <a:pPr marL="355600" indent="-342900">
              <a:lnSpc>
                <a:spcPct val="100000"/>
              </a:lnSpc>
              <a:spcBef>
                <a:spcPts val="334"/>
              </a:spcBef>
              <a:buFont typeface="Arial"/>
              <a:buChar char="•"/>
              <a:tabLst>
                <a:tab pos="354965" algn="l"/>
                <a:tab pos="355600" algn="l"/>
              </a:tabLst>
            </a:pPr>
            <a:r>
              <a:rPr sz="2400" b="1" u="heavy" spc="-5" dirty="0">
                <a:uFill>
                  <a:solidFill>
                    <a:srgbClr val="000000"/>
                  </a:solidFill>
                </a:uFill>
                <a:latin typeface="Calibri"/>
                <a:cs typeface="Calibri"/>
              </a:rPr>
              <a:t>Monetary </a:t>
            </a:r>
            <a:r>
              <a:rPr sz="2400" b="1" u="heavy" dirty="0">
                <a:uFill>
                  <a:solidFill>
                    <a:srgbClr val="000000"/>
                  </a:solidFill>
                </a:uFill>
                <a:latin typeface="Calibri"/>
                <a:cs typeface="Calibri"/>
              </a:rPr>
              <a:t>policy</a:t>
            </a:r>
            <a:r>
              <a:rPr sz="2400" b="1" dirty="0">
                <a:latin typeface="Calibri"/>
                <a:cs typeface="Calibri"/>
              </a:rPr>
              <a:t> </a:t>
            </a:r>
            <a:r>
              <a:rPr sz="2400" dirty="0">
                <a:latin typeface="Calibri"/>
                <a:cs typeface="Calibri"/>
              </a:rPr>
              <a:t>– </a:t>
            </a:r>
            <a:r>
              <a:rPr sz="2400" spc="-15" dirty="0">
                <a:latin typeface="Calibri"/>
                <a:cs typeface="Calibri"/>
              </a:rPr>
              <a:t>Quantitative </a:t>
            </a:r>
            <a:r>
              <a:rPr sz="2400" spc="-5" dirty="0">
                <a:latin typeface="Calibri"/>
                <a:cs typeface="Calibri"/>
              </a:rPr>
              <a:t>measures</a:t>
            </a:r>
            <a:r>
              <a:rPr sz="2400" spc="-30" dirty="0">
                <a:latin typeface="Calibri"/>
                <a:cs typeface="Calibri"/>
              </a:rPr>
              <a:t> </a:t>
            </a:r>
            <a:endParaRPr sz="2400" dirty="0">
              <a:latin typeface="Calibri"/>
              <a:cs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443352" y="3750309"/>
            <a:ext cx="282575" cy="391160"/>
          </a:xfrm>
          <a:prstGeom prst="rect">
            <a:avLst/>
          </a:prstGeom>
        </p:spPr>
        <p:txBody>
          <a:bodyPr vert="horz" wrap="square" lIns="0" tIns="12700" rIns="0" bIns="0" rtlCol="0">
            <a:spAutoFit/>
          </a:bodyPr>
          <a:lstStyle/>
          <a:p>
            <a:pPr marL="12700">
              <a:lnSpc>
                <a:spcPct val="100000"/>
              </a:lnSpc>
              <a:spcBef>
                <a:spcPts val="100"/>
              </a:spcBef>
            </a:pPr>
            <a:r>
              <a:rPr sz="2400" dirty="0">
                <a:latin typeface="Wingdings"/>
                <a:cs typeface="Wingdings"/>
              </a:rPr>
              <a:t></a:t>
            </a:r>
          </a:p>
        </p:txBody>
      </p:sp>
      <p:grpSp>
        <p:nvGrpSpPr>
          <p:cNvPr id="6" name="object 6"/>
          <p:cNvGrpSpPr/>
          <p:nvPr/>
        </p:nvGrpSpPr>
        <p:grpSpPr>
          <a:xfrm>
            <a:off x="457200" y="790955"/>
            <a:ext cx="4307205" cy="3561715"/>
            <a:chOff x="457200" y="790955"/>
            <a:chExt cx="4307205" cy="3561715"/>
          </a:xfrm>
        </p:grpSpPr>
        <p:sp>
          <p:nvSpPr>
            <p:cNvPr id="7" name="object 7"/>
            <p:cNvSpPr/>
            <p:nvPr/>
          </p:nvSpPr>
          <p:spPr>
            <a:xfrm>
              <a:off x="2051303" y="4221479"/>
              <a:ext cx="1064260" cy="131445"/>
            </a:xfrm>
            <a:custGeom>
              <a:avLst/>
              <a:gdLst/>
              <a:ahLst/>
              <a:cxnLst/>
              <a:rect l="l" t="t" r="r" b="b"/>
              <a:pathLst>
                <a:path w="1064260" h="131445">
                  <a:moveTo>
                    <a:pt x="993520" y="0"/>
                  </a:moveTo>
                  <a:lnTo>
                    <a:pt x="74675" y="0"/>
                  </a:lnTo>
                  <a:lnTo>
                    <a:pt x="69087" y="2667"/>
                  </a:lnTo>
                  <a:lnTo>
                    <a:pt x="2793" y="106426"/>
                  </a:lnTo>
                  <a:lnTo>
                    <a:pt x="0" y="109220"/>
                  </a:lnTo>
                  <a:lnTo>
                    <a:pt x="0" y="124206"/>
                  </a:lnTo>
                  <a:lnTo>
                    <a:pt x="6857" y="131064"/>
                  </a:lnTo>
                  <a:lnTo>
                    <a:pt x="1052957" y="131064"/>
                  </a:lnTo>
                  <a:lnTo>
                    <a:pt x="1055751" y="129667"/>
                  </a:lnTo>
                  <a:lnTo>
                    <a:pt x="1060872" y="124892"/>
                  </a:lnTo>
                  <a:lnTo>
                    <a:pt x="1063672" y="119094"/>
                  </a:lnTo>
                  <a:lnTo>
                    <a:pt x="1063877" y="112772"/>
                  </a:lnTo>
                  <a:lnTo>
                    <a:pt x="1061212" y="106426"/>
                  </a:lnTo>
                  <a:lnTo>
                    <a:pt x="1001902" y="8128"/>
                  </a:lnTo>
                  <a:lnTo>
                    <a:pt x="999108" y="2667"/>
                  </a:lnTo>
                  <a:close/>
                </a:path>
              </a:pathLst>
            </a:custGeom>
            <a:solidFill>
              <a:srgbClr val="BEBCC0"/>
            </a:solidFill>
          </p:spPr>
          <p:txBody>
            <a:bodyPr wrap="square" lIns="0" tIns="0" rIns="0" bIns="0" rtlCol="0"/>
            <a:lstStyle/>
            <a:p>
              <a:endParaRPr/>
            </a:p>
          </p:txBody>
        </p:sp>
        <p:sp>
          <p:nvSpPr>
            <p:cNvPr id="8" name="object 8"/>
            <p:cNvSpPr/>
            <p:nvPr/>
          </p:nvSpPr>
          <p:spPr>
            <a:xfrm>
              <a:off x="457200" y="790955"/>
              <a:ext cx="4305300" cy="2626360"/>
            </a:xfrm>
            <a:custGeom>
              <a:avLst/>
              <a:gdLst/>
              <a:ahLst/>
              <a:cxnLst/>
              <a:rect l="l" t="t" r="r" b="b"/>
              <a:pathLst>
                <a:path w="4305300" h="2626360">
                  <a:moveTo>
                    <a:pt x="4225163" y="0"/>
                  </a:moveTo>
                  <a:lnTo>
                    <a:pt x="77419" y="0"/>
                  </a:lnTo>
                  <a:lnTo>
                    <a:pt x="47245" y="6175"/>
                  </a:lnTo>
                  <a:lnTo>
                    <a:pt x="22640" y="22828"/>
                  </a:lnTo>
                  <a:lnTo>
                    <a:pt x="6070" y="47148"/>
                  </a:lnTo>
                  <a:lnTo>
                    <a:pt x="0" y="76327"/>
                  </a:lnTo>
                  <a:lnTo>
                    <a:pt x="0" y="2625852"/>
                  </a:lnTo>
                  <a:lnTo>
                    <a:pt x="4305300" y="2625852"/>
                  </a:lnTo>
                  <a:lnTo>
                    <a:pt x="4302506" y="76327"/>
                  </a:lnTo>
                  <a:lnTo>
                    <a:pt x="4296439" y="47148"/>
                  </a:lnTo>
                  <a:lnTo>
                    <a:pt x="4279884" y="22828"/>
                  </a:lnTo>
                  <a:lnTo>
                    <a:pt x="4255303" y="6175"/>
                  </a:lnTo>
                  <a:lnTo>
                    <a:pt x="4225163" y="0"/>
                  </a:lnTo>
                  <a:close/>
                </a:path>
              </a:pathLst>
            </a:custGeom>
            <a:solidFill>
              <a:srgbClr val="585858"/>
            </a:solidFill>
          </p:spPr>
          <p:txBody>
            <a:bodyPr wrap="square" lIns="0" tIns="0" rIns="0" bIns="0" rtlCol="0"/>
            <a:lstStyle/>
            <a:p>
              <a:endParaRPr/>
            </a:p>
          </p:txBody>
        </p:sp>
        <p:sp>
          <p:nvSpPr>
            <p:cNvPr id="9" name="object 9"/>
            <p:cNvSpPr/>
            <p:nvPr/>
          </p:nvSpPr>
          <p:spPr>
            <a:xfrm>
              <a:off x="458723" y="3416807"/>
              <a:ext cx="4305300" cy="334010"/>
            </a:xfrm>
            <a:custGeom>
              <a:avLst/>
              <a:gdLst/>
              <a:ahLst/>
              <a:cxnLst/>
              <a:rect l="l" t="t" r="r" b="b"/>
              <a:pathLst>
                <a:path w="4305300" h="334010">
                  <a:moveTo>
                    <a:pt x="4305300" y="0"/>
                  </a:moveTo>
                  <a:lnTo>
                    <a:pt x="0" y="0"/>
                  </a:lnTo>
                  <a:lnTo>
                    <a:pt x="0" y="257809"/>
                  </a:lnTo>
                  <a:lnTo>
                    <a:pt x="6070" y="287410"/>
                  </a:lnTo>
                  <a:lnTo>
                    <a:pt x="22640" y="311546"/>
                  </a:lnTo>
                  <a:lnTo>
                    <a:pt x="47245" y="327800"/>
                  </a:lnTo>
                  <a:lnTo>
                    <a:pt x="77419" y="333755"/>
                  </a:lnTo>
                  <a:lnTo>
                    <a:pt x="4232021" y="333755"/>
                  </a:lnTo>
                  <a:lnTo>
                    <a:pt x="4261526" y="327800"/>
                  </a:lnTo>
                  <a:lnTo>
                    <a:pt x="4284710" y="311546"/>
                  </a:lnTo>
                  <a:lnTo>
                    <a:pt x="4299868" y="287410"/>
                  </a:lnTo>
                  <a:lnTo>
                    <a:pt x="4305300" y="257809"/>
                  </a:lnTo>
                  <a:lnTo>
                    <a:pt x="4305300" y="0"/>
                  </a:lnTo>
                  <a:close/>
                </a:path>
              </a:pathLst>
            </a:custGeom>
            <a:solidFill>
              <a:srgbClr val="EBEAEC"/>
            </a:solidFill>
          </p:spPr>
          <p:txBody>
            <a:bodyPr wrap="square" lIns="0" tIns="0" rIns="0" bIns="0" rtlCol="0"/>
            <a:lstStyle/>
            <a:p>
              <a:endParaRPr/>
            </a:p>
          </p:txBody>
        </p:sp>
        <p:sp>
          <p:nvSpPr>
            <p:cNvPr id="10" name="object 10"/>
            <p:cNvSpPr/>
            <p:nvPr/>
          </p:nvSpPr>
          <p:spPr>
            <a:xfrm>
              <a:off x="2513076" y="3518916"/>
              <a:ext cx="131063" cy="131064"/>
            </a:xfrm>
            <a:prstGeom prst="rect">
              <a:avLst/>
            </a:prstGeom>
            <a:blipFill>
              <a:blip r:embed="rId2" cstate="print"/>
              <a:stretch>
                <a:fillRect/>
              </a:stretch>
            </a:blipFill>
          </p:spPr>
          <p:txBody>
            <a:bodyPr wrap="square" lIns="0" tIns="0" rIns="0" bIns="0" rtlCol="0"/>
            <a:lstStyle/>
            <a:p>
              <a:endParaRPr/>
            </a:p>
          </p:txBody>
        </p:sp>
        <p:sp>
          <p:nvSpPr>
            <p:cNvPr id="11" name="object 11"/>
            <p:cNvSpPr/>
            <p:nvPr/>
          </p:nvSpPr>
          <p:spPr>
            <a:xfrm>
              <a:off x="2552700" y="874775"/>
              <a:ext cx="52069" cy="52069"/>
            </a:xfrm>
            <a:custGeom>
              <a:avLst/>
              <a:gdLst/>
              <a:ahLst/>
              <a:cxnLst/>
              <a:rect l="l" t="t" r="r" b="b"/>
              <a:pathLst>
                <a:path w="52069" h="52069">
                  <a:moveTo>
                    <a:pt x="25907" y="0"/>
                  </a:moveTo>
                  <a:lnTo>
                    <a:pt x="15805" y="2030"/>
                  </a:lnTo>
                  <a:lnTo>
                    <a:pt x="7572" y="7572"/>
                  </a:lnTo>
                  <a:lnTo>
                    <a:pt x="2030" y="15805"/>
                  </a:lnTo>
                  <a:lnTo>
                    <a:pt x="0" y="25908"/>
                  </a:lnTo>
                  <a:lnTo>
                    <a:pt x="2030" y="36010"/>
                  </a:lnTo>
                  <a:lnTo>
                    <a:pt x="7572" y="44243"/>
                  </a:lnTo>
                  <a:lnTo>
                    <a:pt x="15805" y="49785"/>
                  </a:lnTo>
                  <a:lnTo>
                    <a:pt x="25907" y="51815"/>
                  </a:lnTo>
                  <a:lnTo>
                    <a:pt x="36010" y="49785"/>
                  </a:lnTo>
                  <a:lnTo>
                    <a:pt x="44243" y="44243"/>
                  </a:lnTo>
                  <a:lnTo>
                    <a:pt x="49785" y="36010"/>
                  </a:lnTo>
                  <a:lnTo>
                    <a:pt x="51816" y="25908"/>
                  </a:lnTo>
                  <a:lnTo>
                    <a:pt x="49785" y="15805"/>
                  </a:lnTo>
                  <a:lnTo>
                    <a:pt x="44243" y="7572"/>
                  </a:lnTo>
                  <a:lnTo>
                    <a:pt x="36010" y="2030"/>
                  </a:lnTo>
                  <a:lnTo>
                    <a:pt x="25907" y="0"/>
                  </a:lnTo>
                  <a:close/>
                </a:path>
              </a:pathLst>
            </a:custGeom>
            <a:solidFill>
              <a:srgbClr val="616162"/>
            </a:solidFill>
          </p:spPr>
          <p:txBody>
            <a:bodyPr wrap="square" lIns="0" tIns="0" rIns="0" bIns="0" rtlCol="0"/>
            <a:lstStyle/>
            <a:p>
              <a:endParaRPr/>
            </a:p>
          </p:txBody>
        </p:sp>
        <p:sp>
          <p:nvSpPr>
            <p:cNvPr id="12" name="object 12"/>
            <p:cNvSpPr/>
            <p:nvPr/>
          </p:nvSpPr>
          <p:spPr>
            <a:xfrm>
              <a:off x="592836" y="923543"/>
              <a:ext cx="4024884" cy="2371343"/>
            </a:xfrm>
            <a:prstGeom prst="rect">
              <a:avLst/>
            </a:prstGeom>
            <a:blipFill>
              <a:blip r:embed="rId3" cstate="print"/>
              <a:stretch>
                <a:fillRect/>
              </a:stretch>
            </a:blipFill>
          </p:spPr>
          <p:txBody>
            <a:bodyPr wrap="square" lIns="0" tIns="0" rIns="0" bIns="0" rtlCol="0"/>
            <a:lstStyle/>
            <a:p>
              <a:endParaRPr/>
            </a:p>
          </p:txBody>
        </p:sp>
      </p:grpSp>
      <p:sp>
        <p:nvSpPr>
          <p:cNvPr id="13" name="object 13"/>
          <p:cNvSpPr txBox="1"/>
          <p:nvPr/>
        </p:nvSpPr>
        <p:spPr>
          <a:xfrm>
            <a:off x="1143000" y="4648200"/>
            <a:ext cx="4358005" cy="1764586"/>
          </a:xfrm>
          <a:prstGeom prst="rect">
            <a:avLst/>
          </a:prstGeom>
        </p:spPr>
        <p:txBody>
          <a:bodyPr vert="horz" wrap="square" lIns="0" tIns="83820" rIns="0" bIns="0" rtlCol="0">
            <a:spAutoFit/>
          </a:bodyPr>
          <a:lstStyle/>
          <a:p>
            <a:pPr marL="12700">
              <a:lnSpc>
                <a:spcPct val="100000"/>
              </a:lnSpc>
              <a:spcBef>
                <a:spcPts val="660"/>
              </a:spcBef>
            </a:pPr>
            <a:r>
              <a:rPr sz="2000" spc="15" dirty="0">
                <a:solidFill>
                  <a:schemeClr val="bg1"/>
                </a:solidFill>
                <a:latin typeface="Segoe UI"/>
                <a:cs typeface="Segoe UI"/>
              </a:rPr>
              <a:t>Economic policy </a:t>
            </a:r>
            <a:r>
              <a:rPr sz="2000" spc="20" dirty="0">
                <a:solidFill>
                  <a:schemeClr val="bg1"/>
                </a:solidFill>
                <a:latin typeface="Segoe UI"/>
                <a:cs typeface="Segoe UI"/>
              </a:rPr>
              <a:t>aimed </a:t>
            </a:r>
            <a:r>
              <a:rPr sz="2000" spc="15" dirty="0">
                <a:solidFill>
                  <a:schemeClr val="bg1"/>
                </a:solidFill>
                <a:latin typeface="Segoe UI"/>
                <a:cs typeface="Segoe UI"/>
              </a:rPr>
              <a:t>at </a:t>
            </a:r>
            <a:r>
              <a:rPr sz="2000" spc="10" dirty="0">
                <a:solidFill>
                  <a:schemeClr val="bg1"/>
                </a:solidFill>
                <a:latin typeface="Segoe UI"/>
                <a:cs typeface="Segoe UI"/>
              </a:rPr>
              <a:t>specific sectors</a:t>
            </a:r>
            <a:r>
              <a:rPr sz="2000" spc="-30" dirty="0">
                <a:solidFill>
                  <a:schemeClr val="bg1"/>
                </a:solidFill>
                <a:latin typeface="Segoe UI"/>
                <a:cs typeface="Segoe UI"/>
              </a:rPr>
              <a:t> </a:t>
            </a:r>
            <a:r>
              <a:rPr sz="2000" spc="10" dirty="0">
                <a:solidFill>
                  <a:schemeClr val="bg1"/>
                </a:solidFill>
                <a:latin typeface="Segoe UI"/>
                <a:cs typeface="Segoe UI"/>
              </a:rPr>
              <a:t>:-</a:t>
            </a:r>
            <a:endParaRPr sz="2000" dirty="0">
              <a:solidFill>
                <a:schemeClr val="bg1"/>
              </a:solidFill>
              <a:latin typeface="Segoe UI"/>
              <a:cs typeface="Segoe UI"/>
            </a:endParaRPr>
          </a:p>
          <a:p>
            <a:pPr marL="181610" indent="-169545">
              <a:lnSpc>
                <a:spcPct val="100000"/>
              </a:lnSpc>
              <a:spcBef>
                <a:spcPts val="475"/>
              </a:spcBef>
              <a:buFont typeface="Arial"/>
              <a:buChar char="•"/>
              <a:tabLst>
                <a:tab pos="182245" algn="l"/>
              </a:tabLst>
            </a:pPr>
            <a:r>
              <a:rPr sz="2000" spc="-5" dirty="0">
                <a:solidFill>
                  <a:schemeClr val="bg1"/>
                </a:solidFill>
                <a:latin typeface="Calibri"/>
                <a:cs typeface="Calibri"/>
              </a:rPr>
              <a:t>Industries</a:t>
            </a:r>
            <a:endParaRPr sz="2000" dirty="0">
              <a:solidFill>
                <a:schemeClr val="bg1"/>
              </a:solidFill>
              <a:latin typeface="Calibri"/>
              <a:cs typeface="Calibri"/>
            </a:endParaRPr>
          </a:p>
          <a:p>
            <a:pPr marL="181610" indent="-169545">
              <a:lnSpc>
                <a:spcPct val="100000"/>
              </a:lnSpc>
              <a:spcBef>
                <a:spcPts val="300"/>
              </a:spcBef>
              <a:buFont typeface="Arial"/>
              <a:buChar char="•"/>
              <a:tabLst>
                <a:tab pos="182245" algn="l"/>
              </a:tabLst>
            </a:pPr>
            <a:r>
              <a:rPr sz="2000" spc="-15" dirty="0">
                <a:solidFill>
                  <a:schemeClr val="bg1"/>
                </a:solidFill>
                <a:latin typeface="Calibri"/>
                <a:cs typeface="Calibri"/>
              </a:rPr>
              <a:t>Markets</a:t>
            </a:r>
            <a:endParaRPr sz="2000" dirty="0">
              <a:solidFill>
                <a:schemeClr val="bg1"/>
              </a:solidFill>
              <a:latin typeface="Calibri"/>
              <a:cs typeface="Calibri"/>
            </a:endParaRPr>
          </a:p>
          <a:p>
            <a:pPr marL="181610" indent="-169545">
              <a:lnSpc>
                <a:spcPct val="100000"/>
              </a:lnSpc>
              <a:spcBef>
                <a:spcPts val="300"/>
              </a:spcBef>
              <a:buFont typeface="Arial"/>
              <a:buChar char="•"/>
              <a:tabLst>
                <a:tab pos="182245" algn="l"/>
              </a:tabLst>
            </a:pPr>
            <a:r>
              <a:rPr sz="2000" spc="-10" dirty="0">
                <a:solidFill>
                  <a:schemeClr val="bg1"/>
                </a:solidFill>
                <a:latin typeface="Calibri"/>
                <a:cs typeface="Calibri"/>
              </a:rPr>
              <a:t>Demographics</a:t>
            </a:r>
            <a:endParaRPr sz="2000" dirty="0">
              <a:solidFill>
                <a:schemeClr val="bg1"/>
              </a:solidFill>
              <a:latin typeface="Calibri"/>
              <a:cs typeface="Calibri"/>
            </a:endParaRPr>
          </a:p>
        </p:txBody>
      </p:sp>
      <p:grpSp>
        <p:nvGrpSpPr>
          <p:cNvPr id="14" name="object 14"/>
          <p:cNvGrpSpPr/>
          <p:nvPr/>
        </p:nvGrpSpPr>
        <p:grpSpPr>
          <a:xfrm>
            <a:off x="6166103" y="908303"/>
            <a:ext cx="5568950" cy="1363980"/>
            <a:chOff x="6166103" y="908303"/>
            <a:chExt cx="5568950" cy="1363980"/>
          </a:xfrm>
        </p:grpSpPr>
        <p:sp>
          <p:nvSpPr>
            <p:cNvPr id="15" name="object 15"/>
            <p:cNvSpPr/>
            <p:nvPr/>
          </p:nvSpPr>
          <p:spPr>
            <a:xfrm>
              <a:off x="6166103" y="908303"/>
              <a:ext cx="5568950" cy="1363980"/>
            </a:xfrm>
            <a:custGeom>
              <a:avLst/>
              <a:gdLst/>
              <a:ahLst/>
              <a:cxnLst/>
              <a:rect l="l" t="t" r="r" b="b"/>
              <a:pathLst>
                <a:path w="5568950" h="1363980">
                  <a:moveTo>
                    <a:pt x="4698619" y="0"/>
                  </a:moveTo>
                  <a:lnTo>
                    <a:pt x="870076" y="0"/>
                  </a:lnTo>
                  <a:lnTo>
                    <a:pt x="802332" y="4458"/>
                  </a:lnTo>
                  <a:lnTo>
                    <a:pt x="747029" y="16621"/>
                  </a:lnTo>
                  <a:lnTo>
                    <a:pt x="709753" y="34665"/>
                  </a:lnTo>
                  <a:lnTo>
                    <a:pt x="696087" y="56769"/>
                  </a:lnTo>
                  <a:lnTo>
                    <a:pt x="696087" y="227330"/>
                  </a:lnTo>
                  <a:lnTo>
                    <a:pt x="0" y="227330"/>
                  </a:lnTo>
                  <a:lnTo>
                    <a:pt x="696087" y="795655"/>
                  </a:lnTo>
                  <a:lnTo>
                    <a:pt x="0" y="1363980"/>
                  </a:lnTo>
                  <a:lnTo>
                    <a:pt x="1218184" y="1363980"/>
                  </a:lnTo>
                  <a:lnTo>
                    <a:pt x="1285928" y="1359521"/>
                  </a:lnTo>
                  <a:lnTo>
                    <a:pt x="1341231" y="1347358"/>
                  </a:lnTo>
                  <a:lnTo>
                    <a:pt x="1378507" y="1329314"/>
                  </a:lnTo>
                  <a:lnTo>
                    <a:pt x="1392174" y="1307211"/>
                  </a:lnTo>
                  <a:lnTo>
                    <a:pt x="1378507" y="1285033"/>
                  </a:lnTo>
                  <a:lnTo>
                    <a:pt x="1341231" y="1266952"/>
                  </a:lnTo>
                  <a:lnTo>
                    <a:pt x="1285928" y="1254775"/>
                  </a:lnTo>
                  <a:lnTo>
                    <a:pt x="1218184" y="1250315"/>
                  </a:lnTo>
                  <a:lnTo>
                    <a:pt x="870076" y="1250315"/>
                  </a:lnTo>
                  <a:lnTo>
                    <a:pt x="802332" y="1245854"/>
                  </a:lnTo>
                  <a:lnTo>
                    <a:pt x="747029" y="1233678"/>
                  </a:lnTo>
                  <a:lnTo>
                    <a:pt x="709753" y="1215596"/>
                  </a:lnTo>
                  <a:lnTo>
                    <a:pt x="696087" y="1193419"/>
                  </a:lnTo>
                  <a:lnTo>
                    <a:pt x="709753" y="1171315"/>
                  </a:lnTo>
                  <a:lnTo>
                    <a:pt x="747029" y="1153271"/>
                  </a:lnTo>
                  <a:lnTo>
                    <a:pt x="802332" y="1141108"/>
                  </a:lnTo>
                  <a:lnTo>
                    <a:pt x="870076" y="1136650"/>
                  </a:lnTo>
                  <a:lnTo>
                    <a:pt x="4698619" y="1136650"/>
                  </a:lnTo>
                  <a:lnTo>
                    <a:pt x="4766363" y="1141108"/>
                  </a:lnTo>
                  <a:lnTo>
                    <a:pt x="4821666" y="1153271"/>
                  </a:lnTo>
                  <a:lnTo>
                    <a:pt x="4858942" y="1171315"/>
                  </a:lnTo>
                  <a:lnTo>
                    <a:pt x="4872609" y="1193419"/>
                  </a:lnTo>
                  <a:lnTo>
                    <a:pt x="4858942" y="1215596"/>
                  </a:lnTo>
                  <a:lnTo>
                    <a:pt x="4821666" y="1233678"/>
                  </a:lnTo>
                  <a:lnTo>
                    <a:pt x="4766363" y="1245854"/>
                  </a:lnTo>
                  <a:lnTo>
                    <a:pt x="4698619" y="1250315"/>
                  </a:lnTo>
                  <a:lnTo>
                    <a:pt x="4350512" y="1250315"/>
                  </a:lnTo>
                  <a:lnTo>
                    <a:pt x="4282767" y="1254773"/>
                  </a:lnTo>
                  <a:lnTo>
                    <a:pt x="4227464" y="1266936"/>
                  </a:lnTo>
                  <a:lnTo>
                    <a:pt x="4190188" y="1284980"/>
                  </a:lnTo>
                  <a:lnTo>
                    <a:pt x="4176522" y="1307084"/>
                  </a:lnTo>
                  <a:lnTo>
                    <a:pt x="4190188" y="1329261"/>
                  </a:lnTo>
                  <a:lnTo>
                    <a:pt x="4227464" y="1347343"/>
                  </a:lnTo>
                  <a:lnTo>
                    <a:pt x="4282767" y="1359519"/>
                  </a:lnTo>
                  <a:lnTo>
                    <a:pt x="4350512" y="1363980"/>
                  </a:lnTo>
                  <a:lnTo>
                    <a:pt x="5568696" y="1363980"/>
                  </a:lnTo>
                  <a:lnTo>
                    <a:pt x="4872609" y="795655"/>
                  </a:lnTo>
                  <a:lnTo>
                    <a:pt x="5568696" y="227330"/>
                  </a:lnTo>
                  <a:lnTo>
                    <a:pt x="4872609" y="227330"/>
                  </a:lnTo>
                  <a:lnTo>
                    <a:pt x="4872609" y="56769"/>
                  </a:lnTo>
                  <a:lnTo>
                    <a:pt x="4858942" y="34665"/>
                  </a:lnTo>
                  <a:lnTo>
                    <a:pt x="4821666" y="16621"/>
                  </a:lnTo>
                  <a:lnTo>
                    <a:pt x="4766363" y="4458"/>
                  </a:lnTo>
                  <a:lnTo>
                    <a:pt x="4698619" y="0"/>
                  </a:lnTo>
                  <a:close/>
                </a:path>
              </a:pathLst>
            </a:custGeom>
            <a:solidFill>
              <a:srgbClr val="1EA1E3"/>
            </a:solidFill>
          </p:spPr>
          <p:txBody>
            <a:bodyPr wrap="square" lIns="0" tIns="0" rIns="0" bIns="0" rtlCol="0"/>
            <a:lstStyle/>
            <a:p>
              <a:endParaRPr/>
            </a:p>
          </p:txBody>
        </p:sp>
        <p:sp>
          <p:nvSpPr>
            <p:cNvPr id="16" name="object 16"/>
            <p:cNvSpPr/>
            <p:nvPr/>
          </p:nvSpPr>
          <p:spPr>
            <a:xfrm>
              <a:off x="6862190" y="2044953"/>
              <a:ext cx="4177029" cy="170815"/>
            </a:xfrm>
            <a:custGeom>
              <a:avLst/>
              <a:gdLst/>
              <a:ahLst/>
              <a:cxnLst/>
              <a:rect l="l" t="t" r="r" b="b"/>
              <a:pathLst>
                <a:path w="4177029" h="170814">
                  <a:moveTo>
                    <a:pt x="696086" y="0"/>
                  </a:moveTo>
                  <a:lnTo>
                    <a:pt x="173989" y="0"/>
                  </a:lnTo>
                  <a:lnTo>
                    <a:pt x="106245" y="4458"/>
                  </a:lnTo>
                  <a:lnTo>
                    <a:pt x="50942" y="16621"/>
                  </a:lnTo>
                  <a:lnTo>
                    <a:pt x="13666" y="34665"/>
                  </a:lnTo>
                  <a:lnTo>
                    <a:pt x="0" y="56769"/>
                  </a:lnTo>
                  <a:lnTo>
                    <a:pt x="13666" y="78946"/>
                  </a:lnTo>
                  <a:lnTo>
                    <a:pt x="50942" y="97028"/>
                  </a:lnTo>
                  <a:lnTo>
                    <a:pt x="106245" y="109204"/>
                  </a:lnTo>
                  <a:lnTo>
                    <a:pt x="173989" y="113665"/>
                  </a:lnTo>
                  <a:lnTo>
                    <a:pt x="522097" y="113665"/>
                  </a:lnTo>
                  <a:lnTo>
                    <a:pt x="589841" y="118125"/>
                  </a:lnTo>
                  <a:lnTo>
                    <a:pt x="645144" y="130302"/>
                  </a:lnTo>
                  <a:lnTo>
                    <a:pt x="682420" y="148383"/>
                  </a:lnTo>
                  <a:lnTo>
                    <a:pt x="696086" y="170561"/>
                  </a:lnTo>
                  <a:lnTo>
                    <a:pt x="696086" y="0"/>
                  </a:lnTo>
                  <a:close/>
                </a:path>
                <a:path w="4177029" h="170814">
                  <a:moveTo>
                    <a:pt x="4002531" y="0"/>
                  </a:moveTo>
                  <a:lnTo>
                    <a:pt x="3480434" y="0"/>
                  </a:lnTo>
                  <a:lnTo>
                    <a:pt x="3480434" y="170561"/>
                  </a:lnTo>
                  <a:lnTo>
                    <a:pt x="3494101" y="148383"/>
                  </a:lnTo>
                  <a:lnTo>
                    <a:pt x="3531377" y="130302"/>
                  </a:lnTo>
                  <a:lnTo>
                    <a:pt x="3586680" y="118125"/>
                  </a:lnTo>
                  <a:lnTo>
                    <a:pt x="3654425" y="113665"/>
                  </a:lnTo>
                  <a:lnTo>
                    <a:pt x="4002531" y="113665"/>
                  </a:lnTo>
                  <a:lnTo>
                    <a:pt x="4070276" y="109204"/>
                  </a:lnTo>
                  <a:lnTo>
                    <a:pt x="4125579" y="97028"/>
                  </a:lnTo>
                  <a:lnTo>
                    <a:pt x="4162855" y="78946"/>
                  </a:lnTo>
                  <a:lnTo>
                    <a:pt x="4176522" y="56769"/>
                  </a:lnTo>
                  <a:lnTo>
                    <a:pt x="4162855" y="34665"/>
                  </a:lnTo>
                  <a:lnTo>
                    <a:pt x="4125579" y="16621"/>
                  </a:lnTo>
                  <a:lnTo>
                    <a:pt x="4070276" y="4458"/>
                  </a:lnTo>
                  <a:lnTo>
                    <a:pt x="4002531" y="0"/>
                  </a:lnTo>
                  <a:close/>
                </a:path>
              </a:pathLst>
            </a:custGeom>
            <a:solidFill>
              <a:srgbClr val="1782B7"/>
            </a:solidFill>
          </p:spPr>
          <p:txBody>
            <a:bodyPr wrap="square" lIns="0" tIns="0" rIns="0" bIns="0" rtlCol="0"/>
            <a:lstStyle/>
            <a:p>
              <a:endParaRPr/>
            </a:p>
          </p:txBody>
        </p:sp>
      </p:grpSp>
      <p:sp>
        <p:nvSpPr>
          <p:cNvPr id="17" name="object 17"/>
          <p:cNvSpPr txBox="1"/>
          <p:nvPr/>
        </p:nvSpPr>
        <p:spPr>
          <a:xfrm>
            <a:off x="7016242" y="966343"/>
            <a:ext cx="3683000" cy="996315"/>
          </a:xfrm>
          <a:prstGeom prst="rect">
            <a:avLst/>
          </a:prstGeom>
        </p:spPr>
        <p:txBody>
          <a:bodyPr vert="horz" wrap="square" lIns="0" tIns="10160" rIns="0" bIns="0" rtlCol="0">
            <a:spAutoFit/>
          </a:bodyPr>
          <a:lstStyle/>
          <a:p>
            <a:pPr marL="1147445" marR="5080" indent="-1135380">
              <a:lnSpc>
                <a:spcPct val="101299"/>
              </a:lnSpc>
              <a:spcBef>
                <a:spcPts val="80"/>
              </a:spcBef>
            </a:pPr>
            <a:r>
              <a:rPr sz="3150" b="1" spc="10" dirty="0">
                <a:solidFill>
                  <a:srgbClr val="FFFFFF"/>
                </a:solidFill>
                <a:latin typeface="Segoe UI"/>
                <a:cs typeface="Segoe UI"/>
              </a:rPr>
              <a:t>MACROECONOMIC  POLICY</a:t>
            </a:r>
            <a:endParaRPr sz="3150" dirty="0">
              <a:latin typeface="Segoe UI"/>
              <a:cs typeface="Segoe UI"/>
            </a:endParaRPr>
          </a:p>
        </p:txBody>
      </p:sp>
      <p:sp>
        <p:nvSpPr>
          <p:cNvPr id="18" name="object 18"/>
          <p:cNvSpPr/>
          <p:nvPr/>
        </p:nvSpPr>
        <p:spPr>
          <a:xfrm>
            <a:off x="10177271" y="3500628"/>
            <a:ext cx="1389887" cy="1706880"/>
          </a:xfrm>
          <a:prstGeom prst="rect">
            <a:avLst/>
          </a:prstGeom>
          <a:blipFill>
            <a:blip r:embed="rId4" cstate="print"/>
            <a:stretch>
              <a:fillRect/>
            </a:stretch>
          </a:blipFill>
        </p:spPr>
        <p:txBody>
          <a:bodyPr wrap="square" lIns="0" tIns="0" rIns="0" bIns="0" rtlCol="0"/>
          <a:lstStyle/>
          <a:p>
            <a:endParaRPr/>
          </a:p>
        </p:txBody>
      </p:sp>
      <p:sp>
        <p:nvSpPr>
          <p:cNvPr id="19" name="object 19"/>
          <p:cNvSpPr/>
          <p:nvPr/>
        </p:nvSpPr>
        <p:spPr>
          <a:xfrm>
            <a:off x="7174992" y="4625340"/>
            <a:ext cx="2828544" cy="603504"/>
          </a:xfrm>
          <a:prstGeom prst="rect">
            <a:avLst/>
          </a:prstGeom>
          <a:blipFill>
            <a:blip r:embed="rId5" cstate="print"/>
            <a:stretch>
              <a:fillRect/>
            </a:stretch>
          </a:blipFill>
        </p:spPr>
        <p:txBody>
          <a:bodyPr wrap="square" lIns="0" tIns="0" rIns="0" bIns="0" rtlCol="0"/>
          <a:lstStyle/>
          <a:p>
            <a:endParaRPr/>
          </a:p>
        </p:txBody>
      </p:sp>
      <p:sp>
        <p:nvSpPr>
          <p:cNvPr id="20" name="object 20"/>
          <p:cNvSpPr txBox="1"/>
          <p:nvPr/>
        </p:nvSpPr>
        <p:spPr>
          <a:xfrm>
            <a:off x="7306436" y="3374897"/>
            <a:ext cx="2448560" cy="391160"/>
          </a:xfrm>
          <a:prstGeom prst="rect">
            <a:avLst/>
          </a:prstGeom>
        </p:spPr>
        <p:txBody>
          <a:bodyPr vert="horz" wrap="square" lIns="0" tIns="12700" rIns="0" bIns="0" rtlCol="0">
            <a:spAutoFit/>
          </a:bodyPr>
          <a:lstStyle/>
          <a:p>
            <a:pPr marL="12700">
              <a:lnSpc>
                <a:spcPct val="100000"/>
              </a:lnSpc>
              <a:spcBef>
                <a:spcPts val="100"/>
              </a:spcBef>
            </a:pPr>
            <a:r>
              <a:rPr sz="2400" b="1" spc="-35" dirty="0">
                <a:solidFill>
                  <a:srgbClr val="FFFFFF"/>
                </a:solidFill>
                <a:latin typeface="Calibri"/>
                <a:cs typeface="Calibri"/>
                <a:hlinkClick r:id="rId6"/>
              </a:rPr>
              <a:t>MONETARY</a:t>
            </a:r>
            <a:r>
              <a:rPr sz="2400" b="1" spc="-70" dirty="0">
                <a:solidFill>
                  <a:srgbClr val="FFFFFF"/>
                </a:solidFill>
                <a:latin typeface="Calibri"/>
                <a:cs typeface="Calibri"/>
                <a:hlinkClick r:id="rId6"/>
              </a:rPr>
              <a:t> </a:t>
            </a:r>
            <a:r>
              <a:rPr sz="2400" b="1" spc="-5" dirty="0">
                <a:solidFill>
                  <a:srgbClr val="FFFFFF"/>
                </a:solidFill>
                <a:latin typeface="Calibri"/>
                <a:cs typeface="Calibri"/>
                <a:hlinkClick r:id="rId6"/>
              </a:rPr>
              <a:t>POLICY</a:t>
            </a:r>
            <a:endParaRPr sz="2400" dirty="0">
              <a:latin typeface="Calibri"/>
              <a:cs typeface="Calibri"/>
            </a:endParaRPr>
          </a:p>
        </p:txBody>
      </p:sp>
      <p:sp>
        <p:nvSpPr>
          <p:cNvPr id="21" name="object 21"/>
          <p:cNvSpPr txBox="1"/>
          <p:nvPr/>
        </p:nvSpPr>
        <p:spPr>
          <a:xfrm>
            <a:off x="7686802" y="4711065"/>
            <a:ext cx="1830705" cy="391160"/>
          </a:xfrm>
          <a:prstGeom prst="rect">
            <a:avLst/>
          </a:prstGeom>
        </p:spPr>
        <p:txBody>
          <a:bodyPr vert="horz" wrap="square" lIns="0" tIns="12700" rIns="0" bIns="0" rtlCol="0">
            <a:spAutoFit/>
          </a:bodyPr>
          <a:lstStyle/>
          <a:p>
            <a:pPr marL="12700">
              <a:lnSpc>
                <a:spcPct val="100000"/>
              </a:lnSpc>
              <a:spcBef>
                <a:spcPts val="100"/>
              </a:spcBef>
            </a:pPr>
            <a:r>
              <a:rPr sz="2400" b="1" dirty="0">
                <a:solidFill>
                  <a:srgbClr val="FFFFFF"/>
                </a:solidFill>
                <a:latin typeface="Calibri"/>
                <a:cs typeface="Calibri"/>
              </a:rPr>
              <a:t>FISCAL</a:t>
            </a:r>
            <a:r>
              <a:rPr sz="2400" b="1" spc="-85" dirty="0">
                <a:solidFill>
                  <a:srgbClr val="FFFFFF"/>
                </a:solidFill>
                <a:latin typeface="Calibri"/>
                <a:cs typeface="Calibri"/>
              </a:rPr>
              <a:t> </a:t>
            </a:r>
            <a:r>
              <a:rPr sz="2400" b="1" spc="-5" dirty="0">
                <a:solidFill>
                  <a:srgbClr val="FFFFFF"/>
                </a:solidFill>
                <a:latin typeface="Calibri"/>
                <a:cs typeface="Calibri"/>
              </a:rPr>
              <a:t>POLICY</a:t>
            </a:r>
            <a:endParaRPr sz="2400">
              <a:latin typeface="Calibri"/>
              <a:cs typeface="Calibri"/>
            </a:endParaRPr>
          </a:p>
        </p:txBody>
      </p:sp>
      <p:sp>
        <p:nvSpPr>
          <p:cNvPr id="22" name="object 22"/>
          <p:cNvSpPr txBox="1"/>
          <p:nvPr/>
        </p:nvSpPr>
        <p:spPr>
          <a:xfrm>
            <a:off x="6675501" y="2763219"/>
            <a:ext cx="471805" cy="2672080"/>
          </a:xfrm>
          <a:prstGeom prst="rect">
            <a:avLst/>
          </a:prstGeom>
        </p:spPr>
        <p:txBody>
          <a:bodyPr vert="horz" wrap="square" lIns="0" tIns="116840" rIns="0" bIns="0" rtlCol="0">
            <a:spAutoFit/>
          </a:bodyPr>
          <a:lstStyle/>
          <a:p>
            <a:pPr marL="15875">
              <a:lnSpc>
                <a:spcPct val="100000"/>
              </a:lnSpc>
              <a:spcBef>
                <a:spcPts val="920"/>
              </a:spcBef>
            </a:pPr>
            <a:r>
              <a:rPr sz="8000" b="1" dirty="0">
                <a:solidFill>
                  <a:srgbClr val="FFFFFF"/>
                </a:solidFill>
                <a:latin typeface="Calibri"/>
                <a:cs typeface="Calibri"/>
              </a:rPr>
              <a:t>“</a:t>
            </a:r>
            <a:endParaRPr sz="8000">
              <a:latin typeface="Calibri"/>
              <a:cs typeface="Calibri"/>
            </a:endParaRPr>
          </a:p>
          <a:p>
            <a:pPr marL="12700">
              <a:lnSpc>
                <a:spcPct val="100000"/>
              </a:lnSpc>
              <a:spcBef>
                <a:spcPts val="815"/>
              </a:spcBef>
            </a:pPr>
            <a:r>
              <a:rPr sz="8000" b="1" dirty="0">
                <a:solidFill>
                  <a:srgbClr val="FFFFFF"/>
                </a:solidFill>
                <a:latin typeface="Calibri"/>
                <a:cs typeface="Calibri"/>
              </a:rPr>
              <a:t>“</a:t>
            </a:r>
            <a:endParaRPr sz="8000">
              <a:latin typeface="Calibri"/>
              <a:cs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12189460" cy="6858000"/>
          </a:xfrm>
          <a:custGeom>
            <a:avLst/>
            <a:gdLst/>
            <a:ahLst/>
            <a:cxnLst/>
            <a:rect l="l" t="t" r="r" b="b"/>
            <a:pathLst>
              <a:path w="12189460" h="6858000">
                <a:moveTo>
                  <a:pt x="12188952" y="0"/>
                </a:moveTo>
                <a:lnTo>
                  <a:pt x="0" y="0"/>
                </a:lnTo>
                <a:lnTo>
                  <a:pt x="0" y="6858000"/>
                </a:lnTo>
                <a:lnTo>
                  <a:pt x="12188952" y="6858000"/>
                </a:lnTo>
                <a:lnTo>
                  <a:pt x="12188952" y="0"/>
                </a:lnTo>
                <a:close/>
              </a:path>
            </a:pathLst>
          </a:custGeom>
          <a:solidFill>
            <a:srgbClr val="F1F1F1"/>
          </a:solidFill>
        </p:spPr>
        <p:txBody>
          <a:bodyPr wrap="square" lIns="0" tIns="0" rIns="0" bIns="0" rtlCol="0"/>
          <a:lstStyle/>
          <a:p>
            <a:endParaRPr/>
          </a:p>
        </p:txBody>
      </p:sp>
      <p:sp>
        <p:nvSpPr>
          <p:cNvPr id="3" name="object 3"/>
          <p:cNvSpPr txBox="1">
            <a:spLocks noGrp="1"/>
          </p:cNvSpPr>
          <p:nvPr>
            <p:ph type="title"/>
          </p:nvPr>
        </p:nvSpPr>
        <p:spPr>
          <a:xfrm>
            <a:off x="718819" y="314325"/>
            <a:ext cx="6216650" cy="574040"/>
          </a:xfrm>
          <a:prstGeom prst="rect">
            <a:avLst/>
          </a:prstGeom>
        </p:spPr>
        <p:txBody>
          <a:bodyPr vert="horz" wrap="square" lIns="0" tIns="12700" rIns="0" bIns="0" rtlCol="0">
            <a:spAutoFit/>
          </a:bodyPr>
          <a:lstStyle/>
          <a:p>
            <a:pPr marL="12700">
              <a:lnSpc>
                <a:spcPct val="100000"/>
              </a:lnSpc>
              <a:spcBef>
                <a:spcPts val="100"/>
              </a:spcBef>
            </a:pPr>
            <a:r>
              <a:rPr sz="3600" b="0" spc="-10" dirty="0">
                <a:solidFill>
                  <a:srgbClr val="404040"/>
                </a:solidFill>
                <a:latin typeface="Calibri"/>
                <a:cs typeface="Calibri"/>
              </a:rPr>
              <a:t>Instruments </a:t>
            </a:r>
            <a:r>
              <a:rPr sz="3600" b="0" spc="-5" dirty="0">
                <a:solidFill>
                  <a:srgbClr val="404040"/>
                </a:solidFill>
                <a:latin typeface="Calibri"/>
                <a:cs typeface="Calibri"/>
              </a:rPr>
              <a:t>of </a:t>
            </a:r>
            <a:r>
              <a:rPr sz="3600" b="0" spc="-10" dirty="0">
                <a:solidFill>
                  <a:srgbClr val="404040"/>
                </a:solidFill>
                <a:latin typeface="Calibri"/>
                <a:cs typeface="Calibri"/>
              </a:rPr>
              <a:t>monetary </a:t>
            </a:r>
            <a:r>
              <a:rPr sz="3600" b="0" spc="-5" dirty="0">
                <a:solidFill>
                  <a:srgbClr val="404040"/>
                </a:solidFill>
                <a:latin typeface="Calibri"/>
                <a:cs typeface="Calibri"/>
              </a:rPr>
              <a:t>policy</a:t>
            </a:r>
            <a:r>
              <a:rPr sz="3600" b="0" spc="-70" dirty="0">
                <a:solidFill>
                  <a:srgbClr val="404040"/>
                </a:solidFill>
                <a:latin typeface="Calibri"/>
                <a:cs typeface="Calibri"/>
              </a:rPr>
              <a:t> </a:t>
            </a:r>
            <a:r>
              <a:rPr sz="3600" b="0" spc="10" dirty="0">
                <a:solidFill>
                  <a:srgbClr val="404040"/>
                </a:solidFill>
                <a:latin typeface="Calibri"/>
                <a:cs typeface="Calibri"/>
              </a:rPr>
              <a:t>:-</a:t>
            </a:r>
            <a:endParaRPr sz="3600">
              <a:latin typeface="Calibri"/>
              <a:cs typeface="Calibri"/>
            </a:endParaRPr>
          </a:p>
        </p:txBody>
      </p:sp>
      <p:grpSp>
        <p:nvGrpSpPr>
          <p:cNvPr id="4" name="object 4"/>
          <p:cNvGrpSpPr/>
          <p:nvPr/>
        </p:nvGrpSpPr>
        <p:grpSpPr>
          <a:xfrm>
            <a:off x="5582411" y="1086611"/>
            <a:ext cx="1971039" cy="2246630"/>
            <a:chOff x="5582411" y="1086611"/>
            <a:chExt cx="1971039" cy="2246630"/>
          </a:xfrm>
        </p:grpSpPr>
        <p:sp>
          <p:nvSpPr>
            <p:cNvPr id="5" name="object 5"/>
            <p:cNvSpPr/>
            <p:nvPr/>
          </p:nvSpPr>
          <p:spPr>
            <a:xfrm>
              <a:off x="5582411" y="1086611"/>
              <a:ext cx="1970532" cy="2246376"/>
            </a:xfrm>
            <a:prstGeom prst="rect">
              <a:avLst/>
            </a:prstGeom>
            <a:blipFill>
              <a:blip r:embed="rId2" cstate="print"/>
              <a:stretch>
                <a:fillRect/>
              </a:stretch>
            </a:blipFill>
          </p:spPr>
          <p:txBody>
            <a:bodyPr wrap="square" lIns="0" tIns="0" rIns="0" bIns="0" rtlCol="0"/>
            <a:lstStyle/>
            <a:p>
              <a:endParaRPr/>
            </a:p>
          </p:txBody>
        </p:sp>
        <p:sp>
          <p:nvSpPr>
            <p:cNvPr id="6" name="object 6"/>
            <p:cNvSpPr/>
            <p:nvPr/>
          </p:nvSpPr>
          <p:spPr>
            <a:xfrm>
              <a:off x="5644133" y="1128521"/>
              <a:ext cx="1847214" cy="2123440"/>
            </a:xfrm>
            <a:custGeom>
              <a:avLst/>
              <a:gdLst/>
              <a:ahLst/>
              <a:cxnLst/>
              <a:rect l="l" t="t" r="r" b="b"/>
              <a:pathLst>
                <a:path w="1847215" h="2123440">
                  <a:moveTo>
                    <a:pt x="923543" y="0"/>
                  </a:moveTo>
                  <a:lnTo>
                    <a:pt x="0" y="461772"/>
                  </a:lnTo>
                  <a:lnTo>
                    <a:pt x="0" y="1661160"/>
                  </a:lnTo>
                  <a:lnTo>
                    <a:pt x="923543" y="2122931"/>
                  </a:lnTo>
                  <a:lnTo>
                    <a:pt x="1847088" y="1661160"/>
                  </a:lnTo>
                  <a:lnTo>
                    <a:pt x="1847088" y="461772"/>
                  </a:lnTo>
                  <a:lnTo>
                    <a:pt x="923543" y="0"/>
                  </a:lnTo>
                  <a:close/>
                </a:path>
              </a:pathLst>
            </a:custGeom>
            <a:solidFill>
              <a:srgbClr val="25BECD"/>
            </a:solidFill>
          </p:spPr>
          <p:txBody>
            <a:bodyPr wrap="square" lIns="0" tIns="0" rIns="0" bIns="0" rtlCol="0"/>
            <a:lstStyle/>
            <a:p>
              <a:endParaRPr/>
            </a:p>
          </p:txBody>
        </p:sp>
        <p:sp>
          <p:nvSpPr>
            <p:cNvPr id="7" name="object 7"/>
            <p:cNvSpPr/>
            <p:nvPr/>
          </p:nvSpPr>
          <p:spPr>
            <a:xfrm>
              <a:off x="5644133" y="1128521"/>
              <a:ext cx="1847214" cy="2123440"/>
            </a:xfrm>
            <a:custGeom>
              <a:avLst/>
              <a:gdLst/>
              <a:ahLst/>
              <a:cxnLst/>
              <a:rect l="l" t="t" r="r" b="b"/>
              <a:pathLst>
                <a:path w="1847215" h="2123440">
                  <a:moveTo>
                    <a:pt x="923543" y="0"/>
                  </a:moveTo>
                  <a:lnTo>
                    <a:pt x="1847088" y="461772"/>
                  </a:lnTo>
                  <a:lnTo>
                    <a:pt x="1847088" y="1661160"/>
                  </a:lnTo>
                  <a:lnTo>
                    <a:pt x="923543" y="2122931"/>
                  </a:lnTo>
                  <a:lnTo>
                    <a:pt x="0" y="1661160"/>
                  </a:lnTo>
                  <a:lnTo>
                    <a:pt x="0" y="461772"/>
                  </a:lnTo>
                  <a:lnTo>
                    <a:pt x="923543" y="0"/>
                  </a:lnTo>
                  <a:close/>
                </a:path>
              </a:pathLst>
            </a:custGeom>
            <a:ln w="38100">
              <a:solidFill>
                <a:srgbClr val="FFFFFF"/>
              </a:solidFill>
            </a:ln>
          </p:spPr>
          <p:txBody>
            <a:bodyPr wrap="square" lIns="0" tIns="0" rIns="0" bIns="0" rtlCol="0"/>
            <a:lstStyle/>
            <a:p>
              <a:endParaRPr/>
            </a:p>
          </p:txBody>
        </p:sp>
      </p:grpSp>
      <p:sp>
        <p:nvSpPr>
          <p:cNvPr id="8" name="object 8"/>
          <p:cNvSpPr txBox="1"/>
          <p:nvPr/>
        </p:nvSpPr>
        <p:spPr>
          <a:xfrm>
            <a:off x="6274434" y="1823085"/>
            <a:ext cx="584835" cy="668020"/>
          </a:xfrm>
          <a:prstGeom prst="rect">
            <a:avLst/>
          </a:prstGeom>
        </p:spPr>
        <p:txBody>
          <a:bodyPr vert="horz" wrap="square" lIns="0" tIns="45719" rIns="0" bIns="0" rtlCol="0">
            <a:spAutoFit/>
          </a:bodyPr>
          <a:lstStyle/>
          <a:p>
            <a:pPr marL="36830" marR="5080" indent="-24765">
              <a:lnSpc>
                <a:spcPts val="2420"/>
              </a:lnSpc>
              <a:spcBef>
                <a:spcPts val="359"/>
              </a:spcBef>
            </a:pPr>
            <a:r>
              <a:rPr sz="2200" spc="-5" dirty="0">
                <a:solidFill>
                  <a:srgbClr val="FFFFFF"/>
                </a:solidFill>
                <a:latin typeface="Calibri"/>
                <a:cs typeface="Calibri"/>
              </a:rPr>
              <a:t>B</a:t>
            </a:r>
            <a:r>
              <a:rPr sz="2200" dirty="0">
                <a:solidFill>
                  <a:srgbClr val="FFFFFF"/>
                </a:solidFill>
                <a:latin typeface="Calibri"/>
                <a:cs typeface="Calibri"/>
              </a:rPr>
              <a:t>a</a:t>
            </a:r>
            <a:r>
              <a:rPr sz="2200" spc="-10" dirty="0">
                <a:solidFill>
                  <a:srgbClr val="FFFFFF"/>
                </a:solidFill>
                <a:latin typeface="Calibri"/>
                <a:cs typeface="Calibri"/>
              </a:rPr>
              <a:t>nk  </a:t>
            </a:r>
            <a:r>
              <a:rPr sz="2200" spc="-20" dirty="0">
                <a:solidFill>
                  <a:srgbClr val="FFFFFF"/>
                </a:solidFill>
                <a:latin typeface="Calibri"/>
                <a:cs typeface="Calibri"/>
              </a:rPr>
              <a:t>Rate</a:t>
            </a:r>
            <a:endParaRPr sz="2200">
              <a:latin typeface="Calibri"/>
              <a:cs typeface="Calibri"/>
            </a:endParaRPr>
          </a:p>
        </p:txBody>
      </p:sp>
      <p:sp>
        <p:nvSpPr>
          <p:cNvPr id="9" name="object 9"/>
          <p:cNvSpPr txBox="1"/>
          <p:nvPr/>
        </p:nvSpPr>
        <p:spPr>
          <a:xfrm>
            <a:off x="7618221" y="1823085"/>
            <a:ext cx="2130425" cy="668020"/>
          </a:xfrm>
          <a:prstGeom prst="rect">
            <a:avLst/>
          </a:prstGeom>
        </p:spPr>
        <p:txBody>
          <a:bodyPr vert="horz" wrap="square" lIns="0" tIns="45719" rIns="0" bIns="0" rtlCol="0">
            <a:spAutoFit/>
          </a:bodyPr>
          <a:lstStyle/>
          <a:p>
            <a:pPr marL="12700" marR="5080">
              <a:lnSpc>
                <a:spcPts val="2420"/>
              </a:lnSpc>
              <a:spcBef>
                <a:spcPts val="359"/>
              </a:spcBef>
            </a:pPr>
            <a:r>
              <a:rPr sz="2200" spc="-15" dirty="0">
                <a:latin typeface="Calibri"/>
                <a:cs typeface="Calibri"/>
              </a:rPr>
              <a:t>Repo </a:t>
            </a:r>
            <a:r>
              <a:rPr sz="2200" spc="-20" dirty="0">
                <a:latin typeface="Calibri"/>
                <a:cs typeface="Calibri"/>
              </a:rPr>
              <a:t>Rate </a:t>
            </a:r>
            <a:r>
              <a:rPr sz="2200" spc="-5" dirty="0">
                <a:latin typeface="Calibri"/>
                <a:cs typeface="Calibri"/>
              </a:rPr>
              <a:t>and  </a:t>
            </a:r>
            <a:r>
              <a:rPr sz="2200" spc="-20" dirty="0">
                <a:latin typeface="Calibri"/>
                <a:cs typeface="Calibri"/>
              </a:rPr>
              <a:t>Reverse </a:t>
            </a:r>
            <a:r>
              <a:rPr sz="2200" spc="-15" dirty="0">
                <a:latin typeface="Calibri"/>
                <a:cs typeface="Calibri"/>
              </a:rPr>
              <a:t>Repo</a:t>
            </a:r>
            <a:r>
              <a:rPr sz="2200" spc="-30" dirty="0">
                <a:latin typeface="Calibri"/>
                <a:cs typeface="Calibri"/>
              </a:rPr>
              <a:t> </a:t>
            </a:r>
            <a:r>
              <a:rPr sz="2200" spc="-20" dirty="0">
                <a:latin typeface="Calibri"/>
                <a:cs typeface="Calibri"/>
              </a:rPr>
              <a:t>Rate</a:t>
            </a:r>
            <a:endParaRPr sz="2200">
              <a:latin typeface="Calibri"/>
              <a:cs typeface="Calibri"/>
            </a:endParaRPr>
          </a:p>
        </p:txBody>
      </p:sp>
      <p:grpSp>
        <p:nvGrpSpPr>
          <p:cNvPr id="10" name="object 10"/>
          <p:cNvGrpSpPr/>
          <p:nvPr/>
        </p:nvGrpSpPr>
        <p:grpSpPr>
          <a:xfrm>
            <a:off x="3587496" y="1086611"/>
            <a:ext cx="2964180" cy="4048125"/>
            <a:chOff x="3587496" y="1086611"/>
            <a:chExt cx="2964180" cy="4048125"/>
          </a:xfrm>
        </p:grpSpPr>
        <p:sp>
          <p:nvSpPr>
            <p:cNvPr id="11" name="object 11"/>
            <p:cNvSpPr/>
            <p:nvPr/>
          </p:nvSpPr>
          <p:spPr>
            <a:xfrm>
              <a:off x="3587496" y="1086611"/>
              <a:ext cx="1970531" cy="2246376"/>
            </a:xfrm>
            <a:prstGeom prst="rect">
              <a:avLst/>
            </a:prstGeom>
            <a:blipFill>
              <a:blip r:embed="rId2" cstate="print"/>
              <a:stretch>
                <a:fillRect/>
              </a:stretch>
            </a:blipFill>
          </p:spPr>
          <p:txBody>
            <a:bodyPr wrap="square" lIns="0" tIns="0" rIns="0" bIns="0" rtlCol="0"/>
            <a:lstStyle/>
            <a:p>
              <a:endParaRPr/>
            </a:p>
          </p:txBody>
        </p:sp>
        <p:sp>
          <p:nvSpPr>
            <p:cNvPr id="12" name="object 12"/>
            <p:cNvSpPr/>
            <p:nvPr/>
          </p:nvSpPr>
          <p:spPr>
            <a:xfrm>
              <a:off x="3649218" y="1128521"/>
              <a:ext cx="1847214" cy="2123440"/>
            </a:xfrm>
            <a:custGeom>
              <a:avLst/>
              <a:gdLst/>
              <a:ahLst/>
              <a:cxnLst/>
              <a:rect l="l" t="t" r="r" b="b"/>
              <a:pathLst>
                <a:path w="1847214" h="2123440">
                  <a:moveTo>
                    <a:pt x="923544" y="0"/>
                  </a:moveTo>
                  <a:lnTo>
                    <a:pt x="0" y="461772"/>
                  </a:lnTo>
                  <a:lnTo>
                    <a:pt x="0" y="1661160"/>
                  </a:lnTo>
                  <a:lnTo>
                    <a:pt x="923544" y="2122931"/>
                  </a:lnTo>
                  <a:lnTo>
                    <a:pt x="1847088" y="1661160"/>
                  </a:lnTo>
                  <a:lnTo>
                    <a:pt x="1847088" y="461772"/>
                  </a:lnTo>
                  <a:lnTo>
                    <a:pt x="923544" y="0"/>
                  </a:lnTo>
                  <a:close/>
                </a:path>
              </a:pathLst>
            </a:custGeom>
            <a:solidFill>
              <a:srgbClr val="20AAC1"/>
            </a:solidFill>
          </p:spPr>
          <p:txBody>
            <a:bodyPr wrap="square" lIns="0" tIns="0" rIns="0" bIns="0" rtlCol="0"/>
            <a:lstStyle/>
            <a:p>
              <a:endParaRPr/>
            </a:p>
          </p:txBody>
        </p:sp>
        <p:sp>
          <p:nvSpPr>
            <p:cNvPr id="13" name="object 13"/>
            <p:cNvSpPr/>
            <p:nvPr/>
          </p:nvSpPr>
          <p:spPr>
            <a:xfrm>
              <a:off x="3649218" y="1128521"/>
              <a:ext cx="1847214" cy="2123440"/>
            </a:xfrm>
            <a:custGeom>
              <a:avLst/>
              <a:gdLst/>
              <a:ahLst/>
              <a:cxnLst/>
              <a:rect l="l" t="t" r="r" b="b"/>
              <a:pathLst>
                <a:path w="1847214" h="2123440">
                  <a:moveTo>
                    <a:pt x="923544" y="0"/>
                  </a:moveTo>
                  <a:lnTo>
                    <a:pt x="1847088" y="461772"/>
                  </a:lnTo>
                  <a:lnTo>
                    <a:pt x="1847088" y="1661160"/>
                  </a:lnTo>
                  <a:lnTo>
                    <a:pt x="923544" y="2122931"/>
                  </a:lnTo>
                  <a:lnTo>
                    <a:pt x="0" y="1661160"/>
                  </a:lnTo>
                  <a:lnTo>
                    <a:pt x="0" y="461772"/>
                  </a:lnTo>
                  <a:lnTo>
                    <a:pt x="923544" y="0"/>
                  </a:lnTo>
                  <a:close/>
                </a:path>
              </a:pathLst>
            </a:custGeom>
            <a:ln w="38100">
              <a:solidFill>
                <a:srgbClr val="FFFFFF"/>
              </a:solidFill>
            </a:ln>
          </p:spPr>
          <p:txBody>
            <a:bodyPr wrap="square" lIns="0" tIns="0" rIns="0" bIns="0" rtlCol="0"/>
            <a:lstStyle/>
            <a:p>
              <a:endParaRPr/>
            </a:p>
          </p:txBody>
        </p:sp>
        <p:sp>
          <p:nvSpPr>
            <p:cNvPr id="14" name="object 14"/>
            <p:cNvSpPr/>
            <p:nvPr/>
          </p:nvSpPr>
          <p:spPr>
            <a:xfrm>
              <a:off x="4581144" y="2889504"/>
              <a:ext cx="1970531" cy="2244852"/>
            </a:xfrm>
            <a:prstGeom prst="rect">
              <a:avLst/>
            </a:prstGeom>
            <a:blipFill>
              <a:blip r:embed="rId3" cstate="print"/>
              <a:stretch>
                <a:fillRect/>
              </a:stretch>
            </a:blipFill>
          </p:spPr>
          <p:txBody>
            <a:bodyPr wrap="square" lIns="0" tIns="0" rIns="0" bIns="0" rtlCol="0"/>
            <a:lstStyle/>
            <a:p>
              <a:endParaRPr/>
            </a:p>
          </p:txBody>
        </p:sp>
        <p:sp>
          <p:nvSpPr>
            <p:cNvPr id="15" name="object 15"/>
            <p:cNvSpPr/>
            <p:nvPr/>
          </p:nvSpPr>
          <p:spPr>
            <a:xfrm>
              <a:off x="4905756" y="3236976"/>
              <a:ext cx="1385315" cy="1600200"/>
            </a:xfrm>
            <a:prstGeom prst="rect">
              <a:avLst/>
            </a:prstGeom>
            <a:blipFill>
              <a:blip r:embed="rId4" cstate="print"/>
              <a:stretch>
                <a:fillRect/>
              </a:stretch>
            </a:blipFill>
          </p:spPr>
          <p:txBody>
            <a:bodyPr wrap="square" lIns="0" tIns="0" rIns="0" bIns="0" rtlCol="0"/>
            <a:lstStyle/>
            <a:p>
              <a:endParaRPr/>
            </a:p>
          </p:txBody>
        </p:sp>
        <p:sp>
          <p:nvSpPr>
            <p:cNvPr id="16" name="object 16"/>
            <p:cNvSpPr/>
            <p:nvPr/>
          </p:nvSpPr>
          <p:spPr>
            <a:xfrm>
              <a:off x="4642866" y="2931413"/>
              <a:ext cx="1847214" cy="2121535"/>
            </a:xfrm>
            <a:custGeom>
              <a:avLst/>
              <a:gdLst/>
              <a:ahLst/>
              <a:cxnLst/>
              <a:rect l="l" t="t" r="r" b="b"/>
              <a:pathLst>
                <a:path w="1847214" h="2121535">
                  <a:moveTo>
                    <a:pt x="923544" y="0"/>
                  </a:moveTo>
                  <a:lnTo>
                    <a:pt x="0" y="461772"/>
                  </a:lnTo>
                  <a:lnTo>
                    <a:pt x="0" y="1659636"/>
                  </a:lnTo>
                  <a:lnTo>
                    <a:pt x="923544" y="2121408"/>
                  </a:lnTo>
                  <a:lnTo>
                    <a:pt x="1847088" y="1659636"/>
                  </a:lnTo>
                  <a:lnTo>
                    <a:pt x="1847088" y="461772"/>
                  </a:lnTo>
                  <a:lnTo>
                    <a:pt x="923544" y="0"/>
                  </a:lnTo>
                  <a:close/>
                </a:path>
              </a:pathLst>
            </a:custGeom>
            <a:solidFill>
              <a:srgbClr val="1C95B4"/>
            </a:solidFill>
          </p:spPr>
          <p:txBody>
            <a:bodyPr wrap="square" lIns="0" tIns="0" rIns="0" bIns="0" rtlCol="0"/>
            <a:lstStyle/>
            <a:p>
              <a:endParaRPr/>
            </a:p>
          </p:txBody>
        </p:sp>
        <p:sp>
          <p:nvSpPr>
            <p:cNvPr id="17" name="object 17"/>
            <p:cNvSpPr/>
            <p:nvPr/>
          </p:nvSpPr>
          <p:spPr>
            <a:xfrm>
              <a:off x="4642866" y="2931413"/>
              <a:ext cx="1847214" cy="2121535"/>
            </a:xfrm>
            <a:custGeom>
              <a:avLst/>
              <a:gdLst/>
              <a:ahLst/>
              <a:cxnLst/>
              <a:rect l="l" t="t" r="r" b="b"/>
              <a:pathLst>
                <a:path w="1847214" h="2121535">
                  <a:moveTo>
                    <a:pt x="923544" y="0"/>
                  </a:moveTo>
                  <a:lnTo>
                    <a:pt x="1847088" y="461772"/>
                  </a:lnTo>
                  <a:lnTo>
                    <a:pt x="1847088" y="1659636"/>
                  </a:lnTo>
                  <a:lnTo>
                    <a:pt x="923544" y="2121408"/>
                  </a:lnTo>
                  <a:lnTo>
                    <a:pt x="0" y="1659636"/>
                  </a:lnTo>
                  <a:lnTo>
                    <a:pt x="0" y="461772"/>
                  </a:lnTo>
                  <a:lnTo>
                    <a:pt x="923544" y="0"/>
                  </a:lnTo>
                  <a:close/>
                </a:path>
              </a:pathLst>
            </a:custGeom>
            <a:ln w="38100">
              <a:solidFill>
                <a:srgbClr val="FFFFFF"/>
              </a:solidFill>
            </a:ln>
          </p:spPr>
          <p:txBody>
            <a:bodyPr wrap="square" lIns="0" tIns="0" rIns="0" bIns="0" rtlCol="0"/>
            <a:lstStyle/>
            <a:p>
              <a:endParaRPr/>
            </a:p>
          </p:txBody>
        </p:sp>
      </p:grpSp>
      <p:sp>
        <p:nvSpPr>
          <p:cNvPr id="18" name="object 18"/>
          <p:cNvSpPr txBox="1"/>
          <p:nvPr/>
        </p:nvSpPr>
        <p:spPr>
          <a:xfrm>
            <a:off x="5105527" y="3318128"/>
            <a:ext cx="922019" cy="1281430"/>
          </a:xfrm>
          <a:prstGeom prst="rect">
            <a:avLst/>
          </a:prstGeom>
        </p:spPr>
        <p:txBody>
          <a:bodyPr vert="horz" wrap="square" lIns="0" tIns="40005" rIns="0" bIns="0" rtlCol="0">
            <a:spAutoFit/>
          </a:bodyPr>
          <a:lstStyle/>
          <a:p>
            <a:pPr marL="12700" marR="5080" indent="-1270" algn="ctr">
              <a:lnSpc>
                <a:spcPct val="91600"/>
              </a:lnSpc>
              <a:spcBef>
                <a:spcPts val="315"/>
              </a:spcBef>
            </a:pPr>
            <a:r>
              <a:rPr sz="2200" spc="-5" dirty="0">
                <a:solidFill>
                  <a:srgbClr val="FFFFFF"/>
                </a:solidFill>
                <a:latin typeface="Calibri"/>
                <a:cs typeface="Calibri"/>
              </a:rPr>
              <a:t>Cash  </a:t>
            </a:r>
            <a:r>
              <a:rPr sz="2200" spc="-50" dirty="0">
                <a:solidFill>
                  <a:srgbClr val="FFFFFF"/>
                </a:solidFill>
                <a:latin typeface="Calibri"/>
                <a:cs typeface="Calibri"/>
              </a:rPr>
              <a:t>R</a:t>
            </a:r>
            <a:r>
              <a:rPr sz="2200" spc="-5" dirty="0">
                <a:solidFill>
                  <a:srgbClr val="FFFFFF"/>
                </a:solidFill>
                <a:latin typeface="Calibri"/>
                <a:cs typeface="Calibri"/>
              </a:rPr>
              <a:t>ese</a:t>
            </a:r>
            <a:r>
              <a:rPr sz="2200" spc="15" dirty="0">
                <a:solidFill>
                  <a:srgbClr val="FFFFFF"/>
                </a:solidFill>
                <a:latin typeface="Calibri"/>
                <a:cs typeface="Calibri"/>
              </a:rPr>
              <a:t>r</a:t>
            </a:r>
            <a:r>
              <a:rPr sz="2200" spc="-30" dirty="0">
                <a:solidFill>
                  <a:srgbClr val="FFFFFF"/>
                </a:solidFill>
                <a:latin typeface="Calibri"/>
                <a:cs typeface="Calibri"/>
              </a:rPr>
              <a:t>v</a:t>
            </a:r>
            <a:r>
              <a:rPr sz="2200" spc="-5" dirty="0">
                <a:solidFill>
                  <a:srgbClr val="FFFFFF"/>
                </a:solidFill>
                <a:latin typeface="Calibri"/>
                <a:cs typeface="Calibri"/>
              </a:rPr>
              <a:t>e  </a:t>
            </a:r>
            <a:r>
              <a:rPr sz="2200" spc="-10" dirty="0">
                <a:solidFill>
                  <a:srgbClr val="FFFFFF"/>
                </a:solidFill>
                <a:latin typeface="Calibri"/>
                <a:cs typeface="Calibri"/>
              </a:rPr>
              <a:t>Ratio  (CRR)</a:t>
            </a:r>
            <a:endParaRPr sz="2200">
              <a:latin typeface="Calibri"/>
              <a:cs typeface="Calibri"/>
            </a:endParaRPr>
          </a:p>
        </p:txBody>
      </p:sp>
      <p:sp>
        <p:nvSpPr>
          <p:cNvPr id="19" name="object 19"/>
          <p:cNvSpPr txBox="1"/>
          <p:nvPr/>
        </p:nvSpPr>
        <p:spPr>
          <a:xfrm>
            <a:off x="2486660" y="3625341"/>
            <a:ext cx="2009139" cy="668020"/>
          </a:xfrm>
          <a:prstGeom prst="rect">
            <a:avLst/>
          </a:prstGeom>
        </p:spPr>
        <p:txBody>
          <a:bodyPr vert="horz" wrap="square" lIns="0" tIns="45719" rIns="0" bIns="0" rtlCol="0">
            <a:spAutoFit/>
          </a:bodyPr>
          <a:lstStyle/>
          <a:p>
            <a:pPr marL="12700" marR="5080" indent="484505">
              <a:lnSpc>
                <a:spcPts val="2420"/>
              </a:lnSpc>
              <a:spcBef>
                <a:spcPts val="359"/>
              </a:spcBef>
            </a:pPr>
            <a:r>
              <a:rPr sz="2200" spc="-10" dirty="0">
                <a:latin typeface="Calibri"/>
                <a:cs typeface="Calibri"/>
              </a:rPr>
              <a:t>Open</a:t>
            </a:r>
            <a:r>
              <a:rPr sz="2200" spc="-55" dirty="0">
                <a:latin typeface="Calibri"/>
                <a:cs typeface="Calibri"/>
              </a:rPr>
              <a:t> </a:t>
            </a:r>
            <a:r>
              <a:rPr sz="2200" spc="-20" dirty="0">
                <a:latin typeface="Calibri"/>
                <a:cs typeface="Calibri"/>
              </a:rPr>
              <a:t>Market  </a:t>
            </a:r>
            <a:r>
              <a:rPr sz="2200" spc="-15" dirty="0">
                <a:latin typeface="Calibri"/>
                <a:cs typeface="Calibri"/>
              </a:rPr>
              <a:t>Operation</a:t>
            </a:r>
            <a:r>
              <a:rPr sz="2200" spc="-40" dirty="0">
                <a:latin typeface="Calibri"/>
                <a:cs typeface="Calibri"/>
              </a:rPr>
              <a:t> </a:t>
            </a:r>
            <a:r>
              <a:rPr sz="2200" spc="-10" dirty="0">
                <a:latin typeface="Calibri"/>
                <a:cs typeface="Calibri"/>
              </a:rPr>
              <a:t>(OMO)</a:t>
            </a:r>
            <a:endParaRPr sz="2200">
              <a:latin typeface="Calibri"/>
              <a:cs typeface="Calibri"/>
            </a:endParaRPr>
          </a:p>
        </p:txBody>
      </p:sp>
      <p:grpSp>
        <p:nvGrpSpPr>
          <p:cNvPr id="20" name="object 20"/>
          <p:cNvGrpSpPr/>
          <p:nvPr/>
        </p:nvGrpSpPr>
        <p:grpSpPr>
          <a:xfrm>
            <a:off x="5582411" y="2889504"/>
            <a:ext cx="2964180" cy="3985260"/>
            <a:chOff x="5582411" y="2889504"/>
            <a:chExt cx="2964180" cy="3985260"/>
          </a:xfrm>
        </p:grpSpPr>
        <p:sp>
          <p:nvSpPr>
            <p:cNvPr id="21" name="object 21"/>
            <p:cNvSpPr/>
            <p:nvPr/>
          </p:nvSpPr>
          <p:spPr>
            <a:xfrm>
              <a:off x="6576059" y="2889504"/>
              <a:ext cx="1970531" cy="2244852"/>
            </a:xfrm>
            <a:prstGeom prst="rect">
              <a:avLst/>
            </a:prstGeom>
            <a:blipFill>
              <a:blip r:embed="rId3" cstate="print"/>
              <a:stretch>
                <a:fillRect/>
              </a:stretch>
            </a:blipFill>
          </p:spPr>
          <p:txBody>
            <a:bodyPr wrap="square" lIns="0" tIns="0" rIns="0" bIns="0" rtlCol="0"/>
            <a:lstStyle/>
            <a:p>
              <a:endParaRPr/>
            </a:p>
          </p:txBody>
        </p:sp>
        <p:sp>
          <p:nvSpPr>
            <p:cNvPr id="22" name="object 22"/>
            <p:cNvSpPr/>
            <p:nvPr/>
          </p:nvSpPr>
          <p:spPr>
            <a:xfrm>
              <a:off x="6637781" y="2931414"/>
              <a:ext cx="1847214" cy="2121535"/>
            </a:xfrm>
            <a:custGeom>
              <a:avLst/>
              <a:gdLst/>
              <a:ahLst/>
              <a:cxnLst/>
              <a:rect l="l" t="t" r="r" b="b"/>
              <a:pathLst>
                <a:path w="1847215" h="2121535">
                  <a:moveTo>
                    <a:pt x="923544" y="0"/>
                  </a:moveTo>
                  <a:lnTo>
                    <a:pt x="0" y="461772"/>
                  </a:lnTo>
                  <a:lnTo>
                    <a:pt x="0" y="1659636"/>
                  </a:lnTo>
                  <a:lnTo>
                    <a:pt x="923544" y="2121408"/>
                  </a:lnTo>
                  <a:lnTo>
                    <a:pt x="1847088" y="1659636"/>
                  </a:lnTo>
                  <a:lnTo>
                    <a:pt x="1847088" y="461772"/>
                  </a:lnTo>
                  <a:lnTo>
                    <a:pt x="923544" y="0"/>
                  </a:lnTo>
                  <a:close/>
                </a:path>
              </a:pathLst>
            </a:custGeom>
            <a:solidFill>
              <a:srgbClr val="1783A7"/>
            </a:solidFill>
          </p:spPr>
          <p:txBody>
            <a:bodyPr wrap="square" lIns="0" tIns="0" rIns="0" bIns="0" rtlCol="0"/>
            <a:lstStyle/>
            <a:p>
              <a:endParaRPr/>
            </a:p>
          </p:txBody>
        </p:sp>
        <p:sp>
          <p:nvSpPr>
            <p:cNvPr id="23" name="object 23"/>
            <p:cNvSpPr/>
            <p:nvPr/>
          </p:nvSpPr>
          <p:spPr>
            <a:xfrm>
              <a:off x="6637781" y="2931414"/>
              <a:ext cx="1847214" cy="2121535"/>
            </a:xfrm>
            <a:custGeom>
              <a:avLst/>
              <a:gdLst/>
              <a:ahLst/>
              <a:cxnLst/>
              <a:rect l="l" t="t" r="r" b="b"/>
              <a:pathLst>
                <a:path w="1847215" h="2121535">
                  <a:moveTo>
                    <a:pt x="923544" y="0"/>
                  </a:moveTo>
                  <a:lnTo>
                    <a:pt x="1847088" y="461772"/>
                  </a:lnTo>
                  <a:lnTo>
                    <a:pt x="1847088" y="1659636"/>
                  </a:lnTo>
                  <a:lnTo>
                    <a:pt x="923544" y="2121408"/>
                  </a:lnTo>
                  <a:lnTo>
                    <a:pt x="0" y="1659636"/>
                  </a:lnTo>
                  <a:lnTo>
                    <a:pt x="0" y="461772"/>
                  </a:lnTo>
                  <a:lnTo>
                    <a:pt x="923544" y="0"/>
                  </a:lnTo>
                  <a:close/>
                </a:path>
              </a:pathLst>
            </a:custGeom>
            <a:ln w="38100">
              <a:solidFill>
                <a:srgbClr val="FFFFFF"/>
              </a:solidFill>
            </a:ln>
          </p:spPr>
          <p:txBody>
            <a:bodyPr wrap="square" lIns="0" tIns="0" rIns="0" bIns="0" rtlCol="0"/>
            <a:lstStyle/>
            <a:p>
              <a:endParaRPr/>
            </a:p>
          </p:txBody>
        </p:sp>
        <p:sp>
          <p:nvSpPr>
            <p:cNvPr id="24" name="object 24"/>
            <p:cNvSpPr/>
            <p:nvPr/>
          </p:nvSpPr>
          <p:spPr>
            <a:xfrm>
              <a:off x="5582411" y="4690870"/>
              <a:ext cx="1970532" cy="2167128"/>
            </a:xfrm>
            <a:prstGeom prst="rect">
              <a:avLst/>
            </a:prstGeom>
            <a:blipFill>
              <a:blip r:embed="rId5" cstate="print"/>
              <a:stretch>
                <a:fillRect/>
              </a:stretch>
            </a:blipFill>
          </p:spPr>
          <p:txBody>
            <a:bodyPr wrap="square" lIns="0" tIns="0" rIns="0" bIns="0" rtlCol="0"/>
            <a:lstStyle/>
            <a:p>
              <a:endParaRPr/>
            </a:p>
          </p:txBody>
        </p:sp>
        <p:sp>
          <p:nvSpPr>
            <p:cNvPr id="25" name="object 25"/>
            <p:cNvSpPr/>
            <p:nvPr/>
          </p:nvSpPr>
          <p:spPr>
            <a:xfrm>
              <a:off x="5827775" y="5038344"/>
              <a:ext cx="1542287" cy="1600200"/>
            </a:xfrm>
            <a:prstGeom prst="rect">
              <a:avLst/>
            </a:prstGeom>
            <a:blipFill>
              <a:blip r:embed="rId6" cstate="print"/>
              <a:stretch>
                <a:fillRect/>
              </a:stretch>
            </a:blipFill>
          </p:spPr>
          <p:txBody>
            <a:bodyPr wrap="square" lIns="0" tIns="0" rIns="0" bIns="0" rtlCol="0"/>
            <a:lstStyle/>
            <a:p>
              <a:endParaRPr/>
            </a:p>
          </p:txBody>
        </p:sp>
        <p:sp>
          <p:nvSpPr>
            <p:cNvPr id="26" name="object 26"/>
            <p:cNvSpPr/>
            <p:nvPr/>
          </p:nvSpPr>
          <p:spPr>
            <a:xfrm>
              <a:off x="5644133" y="4732782"/>
              <a:ext cx="1847214" cy="2123440"/>
            </a:xfrm>
            <a:custGeom>
              <a:avLst/>
              <a:gdLst/>
              <a:ahLst/>
              <a:cxnLst/>
              <a:rect l="l" t="t" r="r" b="b"/>
              <a:pathLst>
                <a:path w="1847215" h="2123440">
                  <a:moveTo>
                    <a:pt x="923543" y="0"/>
                  </a:moveTo>
                  <a:lnTo>
                    <a:pt x="0" y="461772"/>
                  </a:lnTo>
                  <a:lnTo>
                    <a:pt x="0" y="1661160"/>
                  </a:lnTo>
                  <a:lnTo>
                    <a:pt x="923543" y="2122931"/>
                  </a:lnTo>
                  <a:lnTo>
                    <a:pt x="1847088" y="1661160"/>
                  </a:lnTo>
                  <a:lnTo>
                    <a:pt x="1847088" y="461772"/>
                  </a:lnTo>
                  <a:lnTo>
                    <a:pt x="923543" y="0"/>
                  </a:lnTo>
                  <a:close/>
                </a:path>
              </a:pathLst>
            </a:custGeom>
            <a:solidFill>
              <a:srgbClr val="126F9A"/>
            </a:solidFill>
          </p:spPr>
          <p:txBody>
            <a:bodyPr wrap="square" lIns="0" tIns="0" rIns="0" bIns="0" rtlCol="0"/>
            <a:lstStyle/>
            <a:p>
              <a:endParaRPr/>
            </a:p>
          </p:txBody>
        </p:sp>
        <p:sp>
          <p:nvSpPr>
            <p:cNvPr id="27" name="object 27"/>
            <p:cNvSpPr/>
            <p:nvPr/>
          </p:nvSpPr>
          <p:spPr>
            <a:xfrm>
              <a:off x="5644133" y="4732782"/>
              <a:ext cx="1847214" cy="2123440"/>
            </a:xfrm>
            <a:custGeom>
              <a:avLst/>
              <a:gdLst/>
              <a:ahLst/>
              <a:cxnLst/>
              <a:rect l="l" t="t" r="r" b="b"/>
              <a:pathLst>
                <a:path w="1847215" h="2123440">
                  <a:moveTo>
                    <a:pt x="923543" y="0"/>
                  </a:moveTo>
                  <a:lnTo>
                    <a:pt x="1847088" y="461772"/>
                  </a:lnTo>
                  <a:lnTo>
                    <a:pt x="1847088" y="1661160"/>
                  </a:lnTo>
                  <a:lnTo>
                    <a:pt x="923543" y="2122931"/>
                  </a:lnTo>
                  <a:lnTo>
                    <a:pt x="0" y="1661160"/>
                  </a:lnTo>
                  <a:lnTo>
                    <a:pt x="0" y="461772"/>
                  </a:lnTo>
                  <a:lnTo>
                    <a:pt x="923543" y="0"/>
                  </a:lnTo>
                  <a:close/>
                </a:path>
              </a:pathLst>
            </a:custGeom>
            <a:ln w="38100">
              <a:solidFill>
                <a:srgbClr val="FFFFFF"/>
              </a:solidFill>
            </a:ln>
          </p:spPr>
          <p:txBody>
            <a:bodyPr wrap="square" lIns="0" tIns="0" rIns="0" bIns="0" rtlCol="0"/>
            <a:lstStyle/>
            <a:p>
              <a:endParaRPr/>
            </a:p>
          </p:txBody>
        </p:sp>
      </p:grpSp>
      <p:sp>
        <p:nvSpPr>
          <p:cNvPr id="28" name="object 28"/>
          <p:cNvSpPr txBox="1"/>
          <p:nvPr/>
        </p:nvSpPr>
        <p:spPr>
          <a:xfrm>
            <a:off x="6029071" y="5120385"/>
            <a:ext cx="1076325" cy="1280795"/>
          </a:xfrm>
          <a:prstGeom prst="rect">
            <a:avLst/>
          </a:prstGeom>
        </p:spPr>
        <p:txBody>
          <a:bodyPr vert="horz" wrap="square" lIns="0" tIns="40640" rIns="0" bIns="0" rtlCol="0">
            <a:spAutoFit/>
          </a:bodyPr>
          <a:lstStyle/>
          <a:p>
            <a:pPr marL="12700" marR="5080" algn="ctr">
              <a:lnSpc>
                <a:spcPct val="91500"/>
              </a:lnSpc>
              <a:spcBef>
                <a:spcPts val="320"/>
              </a:spcBef>
            </a:pPr>
            <a:r>
              <a:rPr sz="2200" spc="-10" dirty="0">
                <a:solidFill>
                  <a:srgbClr val="FFFFFF"/>
                </a:solidFill>
                <a:latin typeface="Calibri"/>
                <a:cs typeface="Calibri"/>
              </a:rPr>
              <a:t>S</a:t>
            </a:r>
            <a:r>
              <a:rPr sz="2200" spc="-35" dirty="0">
                <a:solidFill>
                  <a:srgbClr val="FFFFFF"/>
                </a:solidFill>
                <a:latin typeface="Calibri"/>
                <a:cs typeface="Calibri"/>
              </a:rPr>
              <a:t>t</a:t>
            </a:r>
            <a:r>
              <a:rPr sz="2200" spc="-25" dirty="0">
                <a:solidFill>
                  <a:srgbClr val="FFFFFF"/>
                </a:solidFill>
                <a:latin typeface="Calibri"/>
                <a:cs typeface="Calibri"/>
              </a:rPr>
              <a:t>a</a:t>
            </a:r>
            <a:r>
              <a:rPr sz="2200" spc="-5" dirty="0">
                <a:solidFill>
                  <a:srgbClr val="FFFFFF"/>
                </a:solidFill>
                <a:latin typeface="Calibri"/>
                <a:cs typeface="Calibri"/>
              </a:rPr>
              <a:t>tu</a:t>
            </a:r>
            <a:r>
              <a:rPr sz="2200" spc="-40" dirty="0">
                <a:solidFill>
                  <a:srgbClr val="FFFFFF"/>
                </a:solidFill>
                <a:latin typeface="Calibri"/>
                <a:cs typeface="Calibri"/>
              </a:rPr>
              <a:t>t</a:t>
            </a:r>
            <a:r>
              <a:rPr sz="2200" spc="-5" dirty="0">
                <a:solidFill>
                  <a:srgbClr val="FFFFFF"/>
                </a:solidFill>
                <a:latin typeface="Calibri"/>
                <a:cs typeface="Calibri"/>
              </a:rPr>
              <a:t>o</a:t>
            </a:r>
            <a:r>
              <a:rPr sz="2200" spc="5" dirty="0">
                <a:solidFill>
                  <a:srgbClr val="FFFFFF"/>
                </a:solidFill>
                <a:latin typeface="Calibri"/>
                <a:cs typeface="Calibri"/>
              </a:rPr>
              <a:t>r</a:t>
            </a:r>
            <a:r>
              <a:rPr sz="2200" spc="-5" dirty="0">
                <a:solidFill>
                  <a:srgbClr val="FFFFFF"/>
                </a:solidFill>
                <a:latin typeface="Calibri"/>
                <a:cs typeface="Calibri"/>
              </a:rPr>
              <a:t>y  </a:t>
            </a:r>
            <a:r>
              <a:rPr sz="2200" spc="-10" dirty="0">
                <a:solidFill>
                  <a:srgbClr val="FFFFFF"/>
                </a:solidFill>
                <a:latin typeface="Calibri"/>
                <a:cs typeface="Calibri"/>
              </a:rPr>
              <a:t>Liquidity  Ratio  (SLR)</a:t>
            </a:r>
            <a:endParaRPr sz="2200">
              <a:latin typeface="Calibri"/>
              <a:cs typeface="Calibri"/>
            </a:endParaRPr>
          </a:p>
        </p:txBody>
      </p:sp>
      <p:sp>
        <p:nvSpPr>
          <p:cNvPr id="29" name="object 29"/>
          <p:cNvSpPr txBox="1"/>
          <p:nvPr/>
        </p:nvSpPr>
        <p:spPr>
          <a:xfrm>
            <a:off x="7618221" y="5427370"/>
            <a:ext cx="2082164" cy="668020"/>
          </a:xfrm>
          <a:prstGeom prst="rect">
            <a:avLst/>
          </a:prstGeom>
        </p:spPr>
        <p:txBody>
          <a:bodyPr vert="horz" wrap="square" lIns="0" tIns="45720" rIns="0" bIns="0" rtlCol="0">
            <a:spAutoFit/>
          </a:bodyPr>
          <a:lstStyle/>
          <a:p>
            <a:pPr marL="12700" marR="5080">
              <a:lnSpc>
                <a:spcPts val="2420"/>
              </a:lnSpc>
              <a:spcBef>
                <a:spcPts val="360"/>
              </a:spcBef>
            </a:pPr>
            <a:r>
              <a:rPr sz="2200" spc="-5" dirty="0">
                <a:latin typeface="Calibri"/>
                <a:cs typeface="Calibri"/>
              </a:rPr>
              <a:t>Marginal</a:t>
            </a:r>
            <a:r>
              <a:rPr sz="2200" spc="-65" dirty="0">
                <a:latin typeface="Calibri"/>
                <a:cs typeface="Calibri"/>
              </a:rPr>
              <a:t> </a:t>
            </a:r>
            <a:r>
              <a:rPr sz="2200" spc="-10" dirty="0">
                <a:latin typeface="Calibri"/>
                <a:cs typeface="Calibri"/>
              </a:rPr>
              <a:t>Standing  </a:t>
            </a:r>
            <a:r>
              <a:rPr sz="2200" spc="-15" dirty="0">
                <a:latin typeface="Calibri"/>
                <a:cs typeface="Calibri"/>
              </a:rPr>
              <a:t>Facility</a:t>
            </a:r>
            <a:r>
              <a:rPr sz="2200" spc="10" dirty="0">
                <a:latin typeface="Calibri"/>
                <a:cs typeface="Calibri"/>
              </a:rPr>
              <a:t> </a:t>
            </a:r>
            <a:r>
              <a:rPr sz="2200" spc="-10" dirty="0">
                <a:latin typeface="Calibri"/>
                <a:cs typeface="Calibri"/>
              </a:rPr>
              <a:t>(MSF)</a:t>
            </a:r>
            <a:endParaRPr sz="2200">
              <a:latin typeface="Calibri"/>
              <a:cs typeface="Calibri"/>
            </a:endParaRPr>
          </a:p>
        </p:txBody>
      </p:sp>
      <p:grpSp>
        <p:nvGrpSpPr>
          <p:cNvPr id="30" name="object 30"/>
          <p:cNvGrpSpPr/>
          <p:nvPr/>
        </p:nvGrpSpPr>
        <p:grpSpPr>
          <a:xfrm>
            <a:off x="3587496" y="4690870"/>
            <a:ext cx="1971039" cy="2184400"/>
            <a:chOff x="3587496" y="4690870"/>
            <a:chExt cx="1971039" cy="2184400"/>
          </a:xfrm>
        </p:grpSpPr>
        <p:sp>
          <p:nvSpPr>
            <p:cNvPr id="31" name="object 31"/>
            <p:cNvSpPr/>
            <p:nvPr/>
          </p:nvSpPr>
          <p:spPr>
            <a:xfrm>
              <a:off x="3587496" y="4690870"/>
              <a:ext cx="1970531" cy="2167128"/>
            </a:xfrm>
            <a:prstGeom prst="rect">
              <a:avLst/>
            </a:prstGeom>
            <a:blipFill>
              <a:blip r:embed="rId5" cstate="print"/>
              <a:stretch>
                <a:fillRect/>
              </a:stretch>
            </a:blipFill>
          </p:spPr>
          <p:txBody>
            <a:bodyPr wrap="square" lIns="0" tIns="0" rIns="0" bIns="0" rtlCol="0"/>
            <a:lstStyle/>
            <a:p>
              <a:endParaRPr/>
            </a:p>
          </p:txBody>
        </p:sp>
        <p:sp>
          <p:nvSpPr>
            <p:cNvPr id="32" name="object 32"/>
            <p:cNvSpPr/>
            <p:nvPr/>
          </p:nvSpPr>
          <p:spPr>
            <a:xfrm>
              <a:off x="3649218" y="4732781"/>
              <a:ext cx="1847214" cy="2123440"/>
            </a:xfrm>
            <a:custGeom>
              <a:avLst/>
              <a:gdLst/>
              <a:ahLst/>
              <a:cxnLst/>
              <a:rect l="l" t="t" r="r" b="b"/>
              <a:pathLst>
                <a:path w="1847214" h="2123440">
                  <a:moveTo>
                    <a:pt x="923544" y="0"/>
                  </a:moveTo>
                  <a:lnTo>
                    <a:pt x="0" y="461772"/>
                  </a:lnTo>
                  <a:lnTo>
                    <a:pt x="0" y="1661160"/>
                  </a:lnTo>
                  <a:lnTo>
                    <a:pt x="923544" y="2122931"/>
                  </a:lnTo>
                  <a:lnTo>
                    <a:pt x="1847088" y="1661160"/>
                  </a:lnTo>
                  <a:lnTo>
                    <a:pt x="1847088" y="461772"/>
                  </a:lnTo>
                  <a:lnTo>
                    <a:pt x="923544" y="0"/>
                  </a:lnTo>
                  <a:close/>
                </a:path>
              </a:pathLst>
            </a:custGeom>
            <a:solidFill>
              <a:srgbClr val="0E5E8B"/>
            </a:solidFill>
          </p:spPr>
          <p:txBody>
            <a:bodyPr wrap="square" lIns="0" tIns="0" rIns="0" bIns="0" rtlCol="0"/>
            <a:lstStyle/>
            <a:p>
              <a:endParaRPr/>
            </a:p>
          </p:txBody>
        </p:sp>
        <p:sp>
          <p:nvSpPr>
            <p:cNvPr id="33" name="object 33"/>
            <p:cNvSpPr/>
            <p:nvPr/>
          </p:nvSpPr>
          <p:spPr>
            <a:xfrm>
              <a:off x="3649218" y="4732781"/>
              <a:ext cx="1847214" cy="2123440"/>
            </a:xfrm>
            <a:custGeom>
              <a:avLst/>
              <a:gdLst/>
              <a:ahLst/>
              <a:cxnLst/>
              <a:rect l="l" t="t" r="r" b="b"/>
              <a:pathLst>
                <a:path w="1847214" h="2123440">
                  <a:moveTo>
                    <a:pt x="923544" y="0"/>
                  </a:moveTo>
                  <a:lnTo>
                    <a:pt x="1847088" y="461772"/>
                  </a:lnTo>
                  <a:lnTo>
                    <a:pt x="1847088" y="1661160"/>
                  </a:lnTo>
                  <a:lnTo>
                    <a:pt x="923544" y="2122931"/>
                  </a:lnTo>
                  <a:lnTo>
                    <a:pt x="0" y="1661160"/>
                  </a:lnTo>
                  <a:lnTo>
                    <a:pt x="0" y="461772"/>
                  </a:lnTo>
                  <a:lnTo>
                    <a:pt x="923544" y="0"/>
                  </a:lnTo>
                  <a:close/>
                </a:path>
              </a:pathLst>
            </a:custGeom>
            <a:ln w="38100">
              <a:solidFill>
                <a:srgbClr val="FFFFFF"/>
              </a:solidFill>
            </a:ln>
          </p:spPr>
          <p:txBody>
            <a:bodyPr wrap="square" lIns="0" tIns="0" rIns="0" bIns="0" rtlCol="0"/>
            <a:lstStyle/>
            <a:p>
              <a:endParaRPr/>
            </a:p>
          </p:txBody>
        </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0"/>
            <a:ext cx="12189460" cy="6858000"/>
            <a:chOff x="0" y="0"/>
            <a:chExt cx="12189460" cy="6858000"/>
          </a:xfrm>
        </p:grpSpPr>
        <p:sp>
          <p:nvSpPr>
            <p:cNvPr id="3" name="object 3"/>
            <p:cNvSpPr/>
            <p:nvPr/>
          </p:nvSpPr>
          <p:spPr>
            <a:xfrm>
              <a:off x="0" y="0"/>
              <a:ext cx="12188952" cy="685800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3499865" y="901446"/>
              <a:ext cx="5189220" cy="461645"/>
            </a:xfrm>
            <a:custGeom>
              <a:avLst/>
              <a:gdLst/>
              <a:ahLst/>
              <a:cxnLst/>
              <a:rect l="l" t="t" r="r" b="b"/>
              <a:pathLst>
                <a:path w="5189220" h="461644">
                  <a:moveTo>
                    <a:pt x="2574036" y="0"/>
                  </a:moveTo>
                  <a:lnTo>
                    <a:pt x="2574036" y="278891"/>
                  </a:lnTo>
                  <a:lnTo>
                    <a:pt x="5189220" y="278891"/>
                  </a:lnTo>
                  <a:lnTo>
                    <a:pt x="5189220" y="461390"/>
                  </a:lnTo>
                </a:path>
                <a:path w="5189220" h="461644">
                  <a:moveTo>
                    <a:pt x="2574036" y="0"/>
                  </a:moveTo>
                  <a:lnTo>
                    <a:pt x="2574036" y="278891"/>
                  </a:lnTo>
                  <a:lnTo>
                    <a:pt x="0" y="278891"/>
                  </a:lnTo>
                  <a:lnTo>
                    <a:pt x="0" y="461390"/>
                  </a:lnTo>
                </a:path>
              </a:pathLst>
            </a:custGeom>
            <a:ln w="25908">
              <a:solidFill>
                <a:srgbClr val="BD3643"/>
              </a:solidFill>
            </a:ln>
          </p:spPr>
          <p:txBody>
            <a:bodyPr wrap="square" lIns="0" tIns="0" rIns="0" bIns="0" rtlCol="0"/>
            <a:lstStyle/>
            <a:p>
              <a:endParaRPr/>
            </a:p>
          </p:txBody>
        </p:sp>
        <p:sp>
          <p:nvSpPr>
            <p:cNvPr id="5" name="object 5"/>
            <p:cNvSpPr/>
            <p:nvPr/>
          </p:nvSpPr>
          <p:spPr>
            <a:xfrm>
              <a:off x="5741161" y="33056"/>
              <a:ext cx="665480" cy="154940"/>
            </a:xfrm>
            <a:custGeom>
              <a:avLst/>
              <a:gdLst/>
              <a:ahLst/>
              <a:cxnLst/>
              <a:rect l="l" t="t" r="r" b="b"/>
              <a:pathLst>
                <a:path w="665479" h="154940">
                  <a:moveTo>
                    <a:pt x="0" y="154903"/>
                  </a:moveTo>
                  <a:lnTo>
                    <a:pt x="32370" y="120284"/>
                  </a:lnTo>
                  <a:lnTo>
                    <a:pt x="67560" y="89960"/>
                  </a:lnTo>
                  <a:lnTo>
                    <a:pt x="105198" y="63960"/>
                  </a:lnTo>
                  <a:lnTo>
                    <a:pt x="144910" y="42320"/>
                  </a:lnTo>
                  <a:lnTo>
                    <a:pt x="186323" y="25071"/>
                  </a:lnTo>
                  <a:lnTo>
                    <a:pt x="229063" y="12246"/>
                  </a:lnTo>
                  <a:lnTo>
                    <a:pt x="272757" y="3878"/>
                  </a:lnTo>
                  <a:lnTo>
                    <a:pt x="317033" y="0"/>
                  </a:lnTo>
                  <a:lnTo>
                    <a:pt x="361517" y="643"/>
                  </a:lnTo>
                  <a:lnTo>
                    <a:pt x="405835" y="5842"/>
                  </a:lnTo>
                  <a:lnTo>
                    <a:pt x="449615" y="15629"/>
                  </a:lnTo>
                  <a:lnTo>
                    <a:pt x="492483" y="30036"/>
                  </a:lnTo>
                  <a:lnTo>
                    <a:pt x="534066" y="49097"/>
                  </a:lnTo>
                  <a:lnTo>
                    <a:pt x="573992" y="72843"/>
                  </a:lnTo>
                  <a:lnTo>
                    <a:pt x="611886" y="101309"/>
                  </a:lnTo>
                  <a:lnTo>
                    <a:pt x="652980" y="140617"/>
                  </a:lnTo>
                  <a:lnTo>
                    <a:pt x="665479" y="154903"/>
                  </a:lnTo>
                </a:path>
              </a:pathLst>
            </a:custGeom>
            <a:ln w="25908">
              <a:solidFill>
                <a:srgbClr val="BD3643"/>
              </a:solidFill>
            </a:ln>
          </p:spPr>
          <p:txBody>
            <a:bodyPr wrap="square" lIns="0" tIns="0" rIns="0" bIns="0" rtlCol="0"/>
            <a:lstStyle/>
            <a:p>
              <a:endParaRPr/>
            </a:p>
          </p:txBody>
        </p:sp>
        <p:sp>
          <p:nvSpPr>
            <p:cNvPr id="6" name="object 6"/>
            <p:cNvSpPr/>
            <p:nvPr/>
          </p:nvSpPr>
          <p:spPr>
            <a:xfrm>
              <a:off x="5741161" y="746251"/>
              <a:ext cx="665480" cy="154940"/>
            </a:xfrm>
            <a:custGeom>
              <a:avLst/>
              <a:gdLst/>
              <a:ahLst/>
              <a:cxnLst/>
              <a:rect l="l" t="t" r="r" b="b"/>
              <a:pathLst>
                <a:path w="665479" h="154940">
                  <a:moveTo>
                    <a:pt x="665479" y="0"/>
                  </a:moveTo>
                  <a:lnTo>
                    <a:pt x="633109" y="34618"/>
                  </a:lnTo>
                  <a:lnTo>
                    <a:pt x="597919" y="64943"/>
                  </a:lnTo>
                  <a:lnTo>
                    <a:pt x="560281" y="90942"/>
                  </a:lnTo>
                  <a:lnTo>
                    <a:pt x="520569" y="112582"/>
                  </a:lnTo>
                  <a:lnTo>
                    <a:pt x="479156" y="129831"/>
                  </a:lnTo>
                  <a:lnTo>
                    <a:pt x="436416" y="142656"/>
                  </a:lnTo>
                  <a:lnTo>
                    <a:pt x="392722" y="151024"/>
                  </a:lnTo>
                  <a:lnTo>
                    <a:pt x="348446" y="154903"/>
                  </a:lnTo>
                  <a:lnTo>
                    <a:pt x="303962" y="154259"/>
                  </a:lnTo>
                  <a:lnTo>
                    <a:pt x="259644" y="149060"/>
                  </a:lnTo>
                  <a:lnTo>
                    <a:pt x="215864" y="139273"/>
                  </a:lnTo>
                  <a:lnTo>
                    <a:pt x="172996" y="124866"/>
                  </a:lnTo>
                  <a:lnTo>
                    <a:pt x="131413" y="105805"/>
                  </a:lnTo>
                  <a:lnTo>
                    <a:pt x="91487" y="82059"/>
                  </a:lnTo>
                  <a:lnTo>
                    <a:pt x="53593" y="53594"/>
                  </a:lnTo>
                  <a:lnTo>
                    <a:pt x="12499" y="14285"/>
                  </a:lnTo>
                  <a:lnTo>
                    <a:pt x="0" y="0"/>
                  </a:lnTo>
                </a:path>
              </a:pathLst>
            </a:custGeom>
            <a:ln w="25908">
              <a:solidFill>
                <a:srgbClr val="BD3643"/>
              </a:solidFill>
            </a:ln>
          </p:spPr>
          <p:txBody>
            <a:bodyPr wrap="square" lIns="0" tIns="0" rIns="0" bIns="0" rtlCol="0"/>
            <a:lstStyle/>
            <a:p>
              <a:endParaRPr/>
            </a:p>
          </p:txBody>
        </p:sp>
        <p:sp>
          <p:nvSpPr>
            <p:cNvPr id="7" name="object 7"/>
            <p:cNvSpPr/>
            <p:nvPr/>
          </p:nvSpPr>
          <p:spPr>
            <a:xfrm>
              <a:off x="5471159" y="70103"/>
              <a:ext cx="1341119" cy="580644"/>
            </a:xfrm>
            <a:prstGeom prst="rect">
              <a:avLst/>
            </a:prstGeom>
            <a:blipFill>
              <a:blip r:embed="rId3" cstate="print"/>
              <a:stretch>
                <a:fillRect/>
              </a:stretch>
            </a:blipFill>
          </p:spPr>
          <p:txBody>
            <a:bodyPr wrap="square" lIns="0" tIns="0" rIns="0" bIns="0" rtlCol="0"/>
            <a:lstStyle/>
            <a:p>
              <a:endParaRPr/>
            </a:p>
          </p:txBody>
        </p:sp>
        <p:sp>
          <p:nvSpPr>
            <p:cNvPr id="8" name="object 8"/>
            <p:cNvSpPr/>
            <p:nvPr/>
          </p:nvSpPr>
          <p:spPr>
            <a:xfrm>
              <a:off x="5055108" y="350520"/>
              <a:ext cx="2058924" cy="580643"/>
            </a:xfrm>
            <a:prstGeom prst="rect">
              <a:avLst/>
            </a:prstGeom>
            <a:blipFill>
              <a:blip r:embed="rId4" cstate="print"/>
              <a:stretch>
                <a:fillRect/>
              </a:stretch>
            </a:blipFill>
          </p:spPr>
          <p:txBody>
            <a:bodyPr wrap="square" lIns="0" tIns="0" rIns="0" bIns="0" rtlCol="0"/>
            <a:lstStyle/>
            <a:p>
              <a:endParaRPr/>
            </a:p>
          </p:txBody>
        </p:sp>
      </p:grpSp>
      <p:sp>
        <p:nvSpPr>
          <p:cNvPr id="9" name="object 9"/>
          <p:cNvSpPr txBox="1">
            <a:spLocks noGrp="1"/>
          </p:cNvSpPr>
          <p:nvPr>
            <p:ph type="title"/>
          </p:nvPr>
        </p:nvSpPr>
        <p:spPr>
          <a:prstGeom prst="rect">
            <a:avLst/>
          </a:prstGeom>
        </p:spPr>
        <p:txBody>
          <a:bodyPr vert="horz" wrap="square" lIns="0" tIns="42545" rIns="0" bIns="0" rtlCol="0">
            <a:spAutoFit/>
          </a:bodyPr>
          <a:lstStyle/>
          <a:p>
            <a:pPr marL="26034" marR="5080" indent="415925">
              <a:lnSpc>
                <a:spcPts val="2210"/>
              </a:lnSpc>
              <a:spcBef>
                <a:spcPts val="335"/>
              </a:spcBef>
            </a:pPr>
            <a:r>
              <a:rPr spc="-15" dirty="0"/>
              <a:t>Types </a:t>
            </a:r>
            <a:r>
              <a:rPr dirty="0"/>
              <a:t>of  </a:t>
            </a:r>
            <a:r>
              <a:rPr spc="-5" dirty="0"/>
              <a:t>monetary</a:t>
            </a:r>
            <a:r>
              <a:rPr spc="-90" dirty="0"/>
              <a:t> </a:t>
            </a:r>
            <a:r>
              <a:rPr dirty="0"/>
              <a:t>policy</a:t>
            </a:r>
          </a:p>
        </p:txBody>
      </p:sp>
      <p:sp>
        <p:nvSpPr>
          <p:cNvPr id="10" name="object 10"/>
          <p:cNvSpPr/>
          <p:nvPr/>
        </p:nvSpPr>
        <p:spPr>
          <a:xfrm>
            <a:off x="3167126" y="1363508"/>
            <a:ext cx="665480" cy="868680"/>
          </a:xfrm>
          <a:custGeom>
            <a:avLst/>
            <a:gdLst/>
            <a:ahLst/>
            <a:cxnLst/>
            <a:rect l="l" t="t" r="r" b="b"/>
            <a:pathLst>
              <a:path w="665479" h="868680">
                <a:moveTo>
                  <a:pt x="0" y="154903"/>
                </a:moveTo>
                <a:lnTo>
                  <a:pt x="32370" y="120284"/>
                </a:lnTo>
                <a:lnTo>
                  <a:pt x="67560" y="89960"/>
                </a:lnTo>
                <a:lnTo>
                  <a:pt x="105198" y="63960"/>
                </a:lnTo>
                <a:lnTo>
                  <a:pt x="144910" y="42320"/>
                </a:lnTo>
                <a:lnTo>
                  <a:pt x="186323" y="25071"/>
                </a:lnTo>
                <a:lnTo>
                  <a:pt x="229063" y="12246"/>
                </a:lnTo>
                <a:lnTo>
                  <a:pt x="272757" y="3878"/>
                </a:lnTo>
                <a:lnTo>
                  <a:pt x="317033" y="0"/>
                </a:lnTo>
                <a:lnTo>
                  <a:pt x="361517" y="643"/>
                </a:lnTo>
                <a:lnTo>
                  <a:pt x="405835" y="5842"/>
                </a:lnTo>
                <a:lnTo>
                  <a:pt x="449615" y="15629"/>
                </a:lnTo>
                <a:lnTo>
                  <a:pt x="492483" y="30036"/>
                </a:lnTo>
                <a:lnTo>
                  <a:pt x="534066" y="49097"/>
                </a:lnTo>
                <a:lnTo>
                  <a:pt x="573992" y="72843"/>
                </a:lnTo>
                <a:lnTo>
                  <a:pt x="611886" y="101309"/>
                </a:lnTo>
                <a:lnTo>
                  <a:pt x="652980" y="140617"/>
                </a:lnTo>
                <a:lnTo>
                  <a:pt x="665479" y="154903"/>
                </a:lnTo>
              </a:path>
              <a:path w="665479" h="868680">
                <a:moveTo>
                  <a:pt x="665479" y="713195"/>
                </a:moveTo>
                <a:lnTo>
                  <a:pt x="633109" y="747813"/>
                </a:lnTo>
                <a:lnTo>
                  <a:pt x="597919" y="778138"/>
                </a:lnTo>
                <a:lnTo>
                  <a:pt x="560281" y="804137"/>
                </a:lnTo>
                <a:lnTo>
                  <a:pt x="520569" y="825777"/>
                </a:lnTo>
                <a:lnTo>
                  <a:pt x="479156" y="843026"/>
                </a:lnTo>
                <a:lnTo>
                  <a:pt x="436416" y="855851"/>
                </a:lnTo>
                <a:lnTo>
                  <a:pt x="392722" y="864219"/>
                </a:lnTo>
                <a:lnTo>
                  <a:pt x="348446" y="868098"/>
                </a:lnTo>
                <a:lnTo>
                  <a:pt x="303962" y="867454"/>
                </a:lnTo>
                <a:lnTo>
                  <a:pt x="259644" y="862255"/>
                </a:lnTo>
                <a:lnTo>
                  <a:pt x="215864" y="852468"/>
                </a:lnTo>
                <a:lnTo>
                  <a:pt x="172996" y="838061"/>
                </a:lnTo>
                <a:lnTo>
                  <a:pt x="131413" y="819000"/>
                </a:lnTo>
                <a:lnTo>
                  <a:pt x="91487" y="795254"/>
                </a:lnTo>
                <a:lnTo>
                  <a:pt x="53593" y="766789"/>
                </a:lnTo>
                <a:lnTo>
                  <a:pt x="12499" y="727480"/>
                </a:lnTo>
                <a:lnTo>
                  <a:pt x="0" y="713195"/>
                </a:lnTo>
              </a:path>
            </a:pathLst>
          </a:custGeom>
          <a:ln w="25908">
            <a:solidFill>
              <a:srgbClr val="BD3643"/>
            </a:solidFill>
          </a:ln>
        </p:spPr>
        <p:txBody>
          <a:bodyPr wrap="square" lIns="0" tIns="0" rIns="0" bIns="0" rtlCol="0"/>
          <a:lstStyle/>
          <a:p>
            <a:endParaRPr/>
          </a:p>
        </p:txBody>
      </p:sp>
      <p:sp>
        <p:nvSpPr>
          <p:cNvPr id="11" name="object 11"/>
          <p:cNvSpPr txBox="1"/>
          <p:nvPr/>
        </p:nvSpPr>
        <p:spPr>
          <a:xfrm>
            <a:off x="2716783" y="1495171"/>
            <a:ext cx="1564640" cy="549910"/>
          </a:xfrm>
          <a:prstGeom prst="rect">
            <a:avLst/>
          </a:prstGeom>
        </p:spPr>
        <p:txBody>
          <a:bodyPr vert="horz" wrap="square" lIns="0" tIns="41275" rIns="0" bIns="0" rtlCol="0">
            <a:spAutoFit/>
          </a:bodyPr>
          <a:lstStyle/>
          <a:p>
            <a:pPr marL="12700" marR="5080" indent="132080">
              <a:lnSpc>
                <a:spcPts val="1970"/>
              </a:lnSpc>
              <a:spcBef>
                <a:spcPts val="325"/>
              </a:spcBef>
            </a:pPr>
            <a:r>
              <a:rPr sz="1800" b="1" dirty="0">
                <a:latin typeface="Calibri"/>
                <a:cs typeface="Calibri"/>
              </a:rPr>
              <a:t>Expansionary  </a:t>
            </a:r>
            <a:r>
              <a:rPr sz="1800" b="1" spc="-5" dirty="0">
                <a:latin typeface="Calibri"/>
                <a:cs typeface="Calibri"/>
              </a:rPr>
              <a:t>monetary</a:t>
            </a:r>
            <a:r>
              <a:rPr sz="1800" b="1" spc="-85" dirty="0">
                <a:latin typeface="Calibri"/>
                <a:cs typeface="Calibri"/>
              </a:rPr>
              <a:t> </a:t>
            </a:r>
            <a:r>
              <a:rPr sz="1800" b="1" spc="-5" dirty="0">
                <a:latin typeface="Calibri"/>
                <a:cs typeface="Calibri"/>
              </a:rPr>
              <a:t>policy</a:t>
            </a:r>
            <a:endParaRPr sz="1800">
              <a:latin typeface="Calibri"/>
              <a:cs typeface="Calibri"/>
            </a:endParaRPr>
          </a:p>
        </p:txBody>
      </p:sp>
      <p:sp>
        <p:nvSpPr>
          <p:cNvPr id="12" name="object 12"/>
          <p:cNvSpPr/>
          <p:nvPr/>
        </p:nvSpPr>
        <p:spPr>
          <a:xfrm>
            <a:off x="8356727" y="1363515"/>
            <a:ext cx="666750" cy="868680"/>
          </a:xfrm>
          <a:custGeom>
            <a:avLst/>
            <a:gdLst/>
            <a:ahLst/>
            <a:cxnLst/>
            <a:rect l="l" t="t" r="r" b="b"/>
            <a:pathLst>
              <a:path w="666750" h="868680">
                <a:moveTo>
                  <a:pt x="0" y="154515"/>
                </a:moveTo>
                <a:lnTo>
                  <a:pt x="32471" y="119948"/>
                </a:lnTo>
                <a:lnTo>
                  <a:pt x="67763" y="89674"/>
                </a:lnTo>
                <a:lnTo>
                  <a:pt x="105500" y="63725"/>
                </a:lnTo>
                <a:lnTo>
                  <a:pt x="145309" y="42134"/>
                </a:lnTo>
                <a:lnTo>
                  <a:pt x="186817" y="24933"/>
                </a:lnTo>
                <a:lnTo>
                  <a:pt x="229648" y="12156"/>
                </a:lnTo>
                <a:lnTo>
                  <a:pt x="273430" y="3834"/>
                </a:lnTo>
                <a:lnTo>
                  <a:pt x="317788" y="0"/>
                </a:lnTo>
                <a:lnTo>
                  <a:pt x="362349" y="686"/>
                </a:lnTo>
                <a:lnTo>
                  <a:pt x="406738" y="5925"/>
                </a:lnTo>
                <a:lnTo>
                  <a:pt x="450582" y="15751"/>
                </a:lnTo>
                <a:lnTo>
                  <a:pt x="493507" y="30194"/>
                </a:lnTo>
                <a:lnTo>
                  <a:pt x="535139" y="49287"/>
                </a:lnTo>
                <a:lnTo>
                  <a:pt x="575104" y="73064"/>
                </a:lnTo>
                <a:lnTo>
                  <a:pt x="613028" y="101556"/>
                </a:lnTo>
                <a:lnTo>
                  <a:pt x="653837" y="140472"/>
                </a:lnTo>
                <a:lnTo>
                  <a:pt x="666242" y="154515"/>
                </a:lnTo>
              </a:path>
              <a:path w="666750" h="868680">
                <a:moveTo>
                  <a:pt x="666242" y="713569"/>
                </a:moveTo>
                <a:lnTo>
                  <a:pt x="633770" y="748137"/>
                </a:lnTo>
                <a:lnTo>
                  <a:pt x="598478" y="778411"/>
                </a:lnTo>
                <a:lnTo>
                  <a:pt x="560741" y="804360"/>
                </a:lnTo>
                <a:lnTo>
                  <a:pt x="520932" y="825951"/>
                </a:lnTo>
                <a:lnTo>
                  <a:pt x="479425" y="843152"/>
                </a:lnTo>
                <a:lnTo>
                  <a:pt x="436593" y="855929"/>
                </a:lnTo>
                <a:lnTo>
                  <a:pt x="392811" y="864251"/>
                </a:lnTo>
                <a:lnTo>
                  <a:pt x="348453" y="868085"/>
                </a:lnTo>
                <a:lnTo>
                  <a:pt x="303892" y="867399"/>
                </a:lnTo>
                <a:lnTo>
                  <a:pt x="259503" y="862159"/>
                </a:lnTo>
                <a:lnTo>
                  <a:pt x="215659" y="852334"/>
                </a:lnTo>
                <a:lnTo>
                  <a:pt x="172734" y="837891"/>
                </a:lnTo>
                <a:lnTo>
                  <a:pt x="131102" y="818798"/>
                </a:lnTo>
                <a:lnTo>
                  <a:pt x="91137" y="795021"/>
                </a:lnTo>
                <a:lnTo>
                  <a:pt x="53213" y="766528"/>
                </a:lnTo>
                <a:lnTo>
                  <a:pt x="12404" y="727613"/>
                </a:lnTo>
                <a:lnTo>
                  <a:pt x="0" y="713569"/>
                </a:lnTo>
              </a:path>
            </a:pathLst>
          </a:custGeom>
          <a:ln w="25908">
            <a:solidFill>
              <a:srgbClr val="BD3643"/>
            </a:solidFill>
          </a:ln>
        </p:spPr>
        <p:txBody>
          <a:bodyPr wrap="square" lIns="0" tIns="0" rIns="0" bIns="0" rtlCol="0"/>
          <a:lstStyle/>
          <a:p>
            <a:endParaRPr/>
          </a:p>
        </p:txBody>
      </p:sp>
      <p:sp>
        <p:nvSpPr>
          <p:cNvPr id="13" name="object 13"/>
          <p:cNvSpPr txBox="1"/>
          <p:nvPr/>
        </p:nvSpPr>
        <p:spPr>
          <a:xfrm>
            <a:off x="7906893" y="1495171"/>
            <a:ext cx="1564640" cy="549910"/>
          </a:xfrm>
          <a:prstGeom prst="rect">
            <a:avLst/>
          </a:prstGeom>
        </p:spPr>
        <p:txBody>
          <a:bodyPr vert="horz" wrap="square" lIns="0" tIns="41275" rIns="0" bIns="0" rtlCol="0">
            <a:spAutoFit/>
          </a:bodyPr>
          <a:lstStyle/>
          <a:p>
            <a:pPr marL="12700" marR="5080" indent="62230">
              <a:lnSpc>
                <a:spcPts val="1970"/>
              </a:lnSpc>
              <a:spcBef>
                <a:spcPts val="325"/>
              </a:spcBef>
            </a:pPr>
            <a:r>
              <a:rPr sz="1800" b="1" spc="-5" dirty="0">
                <a:latin typeface="Calibri"/>
                <a:cs typeface="Calibri"/>
              </a:rPr>
              <a:t>Contractionary  monetary</a:t>
            </a:r>
            <a:r>
              <a:rPr sz="1800" b="1" spc="-85" dirty="0">
                <a:latin typeface="Calibri"/>
                <a:cs typeface="Calibri"/>
              </a:rPr>
              <a:t> </a:t>
            </a:r>
            <a:r>
              <a:rPr sz="1800" b="1" spc="-5" dirty="0">
                <a:latin typeface="Calibri"/>
                <a:cs typeface="Calibri"/>
              </a:rPr>
              <a:t>policy</a:t>
            </a:r>
            <a:endParaRPr sz="1800">
              <a:latin typeface="Calibri"/>
              <a:cs typeface="Calibri"/>
            </a:endParaRPr>
          </a:p>
        </p:txBody>
      </p:sp>
      <p:sp>
        <p:nvSpPr>
          <p:cNvPr id="14" name="object 14"/>
          <p:cNvSpPr/>
          <p:nvPr/>
        </p:nvSpPr>
        <p:spPr>
          <a:xfrm>
            <a:off x="3167126" y="2668052"/>
            <a:ext cx="665480" cy="868680"/>
          </a:xfrm>
          <a:custGeom>
            <a:avLst/>
            <a:gdLst/>
            <a:ahLst/>
            <a:cxnLst/>
            <a:rect l="l" t="t" r="r" b="b"/>
            <a:pathLst>
              <a:path w="665479" h="868679">
                <a:moveTo>
                  <a:pt x="0" y="154903"/>
                </a:moveTo>
                <a:lnTo>
                  <a:pt x="32370" y="120284"/>
                </a:lnTo>
                <a:lnTo>
                  <a:pt x="67560" y="89960"/>
                </a:lnTo>
                <a:lnTo>
                  <a:pt x="105198" y="63960"/>
                </a:lnTo>
                <a:lnTo>
                  <a:pt x="144910" y="42320"/>
                </a:lnTo>
                <a:lnTo>
                  <a:pt x="186323" y="25071"/>
                </a:lnTo>
                <a:lnTo>
                  <a:pt x="229063" y="12246"/>
                </a:lnTo>
                <a:lnTo>
                  <a:pt x="272757" y="3878"/>
                </a:lnTo>
                <a:lnTo>
                  <a:pt x="317033" y="0"/>
                </a:lnTo>
                <a:lnTo>
                  <a:pt x="361517" y="643"/>
                </a:lnTo>
                <a:lnTo>
                  <a:pt x="405835" y="5842"/>
                </a:lnTo>
                <a:lnTo>
                  <a:pt x="449615" y="15629"/>
                </a:lnTo>
                <a:lnTo>
                  <a:pt x="492483" y="30036"/>
                </a:lnTo>
                <a:lnTo>
                  <a:pt x="534066" y="49097"/>
                </a:lnTo>
                <a:lnTo>
                  <a:pt x="573992" y="72843"/>
                </a:lnTo>
                <a:lnTo>
                  <a:pt x="611886" y="101309"/>
                </a:lnTo>
                <a:lnTo>
                  <a:pt x="652980" y="140617"/>
                </a:lnTo>
                <a:lnTo>
                  <a:pt x="665479" y="154903"/>
                </a:lnTo>
              </a:path>
              <a:path w="665479" h="868679">
                <a:moveTo>
                  <a:pt x="665479" y="713195"/>
                </a:moveTo>
                <a:lnTo>
                  <a:pt x="633109" y="747813"/>
                </a:lnTo>
                <a:lnTo>
                  <a:pt x="597919" y="778138"/>
                </a:lnTo>
                <a:lnTo>
                  <a:pt x="560281" y="804137"/>
                </a:lnTo>
                <a:lnTo>
                  <a:pt x="520569" y="825777"/>
                </a:lnTo>
                <a:lnTo>
                  <a:pt x="479156" y="843026"/>
                </a:lnTo>
                <a:lnTo>
                  <a:pt x="436416" y="855851"/>
                </a:lnTo>
                <a:lnTo>
                  <a:pt x="392722" y="864219"/>
                </a:lnTo>
                <a:lnTo>
                  <a:pt x="348446" y="868098"/>
                </a:lnTo>
                <a:lnTo>
                  <a:pt x="303962" y="867454"/>
                </a:lnTo>
                <a:lnTo>
                  <a:pt x="259644" y="862255"/>
                </a:lnTo>
                <a:lnTo>
                  <a:pt x="215864" y="852468"/>
                </a:lnTo>
                <a:lnTo>
                  <a:pt x="172996" y="838061"/>
                </a:lnTo>
                <a:lnTo>
                  <a:pt x="131413" y="819000"/>
                </a:lnTo>
                <a:lnTo>
                  <a:pt x="91487" y="795254"/>
                </a:lnTo>
                <a:lnTo>
                  <a:pt x="53593" y="766789"/>
                </a:lnTo>
                <a:lnTo>
                  <a:pt x="12499" y="727480"/>
                </a:lnTo>
                <a:lnTo>
                  <a:pt x="0" y="713195"/>
                </a:lnTo>
              </a:path>
            </a:pathLst>
          </a:custGeom>
          <a:ln w="25908">
            <a:solidFill>
              <a:srgbClr val="BD3643"/>
            </a:solidFill>
          </a:ln>
        </p:spPr>
        <p:txBody>
          <a:bodyPr wrap="square" lIns="0" tIns="0" rIns="0" bIns="0" rtlCol="0"/>
          <a:lstStyle/>
          <a:p>
            <a:endParaRPr/>
          </a:p>
        </p:txBody>
      </p:sp>
      <p:sp>
        <p:nvSpPr>
          <p:cNvPr id="15" name="object 15"/>
          <p:cNvSpPr txBox="1"/>
          <p:nvPr/>
        </p:nvSpPr>
        <p:spPr>
          <a:xfrm>
            <a:off x="2635123" y="2782569"/>
            <a:ext cx="1730375" cy="579755"/>
          </a:xfrm>
          <a:prstGeom prst="rect">
            <a:avLst/>
          </a:prstGeom>
        </p:spPr>
        <p:txBody>
          <a:bodyPr vert="horz" wrap="square" lIns="0" tIns="40640" rIns="0" bIns="0" rtlCol="0">
            <a:spAutoFit/>
          </a:bodyPr>
          <a:lstStyle/>
          <a:p>
            <a:pPr marL="668020" marR="5080" indent="-655955">
              <a:lnSpc>
                <a:spcPts val="2090"/>
              </a:lnSpc>
              <a:spcBef>
                <a:spcPts val="320"/>
              </a:spcBef>
            </a:pPr>
            <a:r>
              <a:rPr sz="1900" spc="-10" dirty="0">
                <a:latin typeface="Calibri"/>
                <a:cs typeface="Calibri"/>
              </a:rPr>
              <a:t>Lowering </a:t>
            </a:r>
            <a:r>
              <a:rPr sz="1900" spc="-15" dirty="0">
                <a:latin typeface="Calibri"/>
                <a:cs typeface="Calibri"/>
              </a:rPr>
              <a:t>interest  </a:t>
            </a:r>
            <a:r>
              <a:rPr sz="1900" spc="-25" dirty="0">
                <a:latin typeface="Calibri"/>
                <a:cs typeface="Calibri"/>
              </a:rPr>
              <a:t>rate</a:t>
            </a:r>
            <a:endParaRPr sz="1900">
              <a:latin typeface="Calibri"/>
              <a:cs typeface="Calibri"/>
            </a:endParaRPr>
          </a:p>
        </p:txBody>
      </p:sp>
      <p:sp>
        <p:nvSpPr>
          <p:cNvPr id="16" name="object 16"/>
          <p:cNvSpPr/>
          <p:nvPr/>
        </p:nvSpPr>
        <p:spPr>
          <a:xfrm>
            <a:off x="3166872" y="4117422"/>
            <a:ext cx="666115" cy="869950"/>
          </a:xfrm>
          <a:custGeom>
            <a:avLst/>
            <a:gdLst/>
            <a:ahLst/>
            <a:cxnLst/>
            <a:rect l="l" t="t" r="r" b="b"/>
            <a:pathLst>
              <a:path w="666114" h="869950">
                <a:moveTo>
                  <a:pt x="0" y="155365"/>
                </a:moveTo>
                <a:lnTo>
                  <a:pt x="32346" y="120673"/>
                </a:lnTo>
                <a:lnTo>
                  <a:pt x="67516" y="90277"/>
                </a:lnTo>
                <a:lnTo>
                  <a:pt x="105137" y="64212"/>
                </a:lnTo>
                <a:lnTo>
                  <a:pt x="144835" y="42510"/>
                </a:lnTo>
                <a:lnTo>
                  <a:pt x="186238" y="25204"/>
                </a:lnTo>
                <a:lnTo>
                  <a:pt x="228971" y="12329"/>
                </a:lnTo>
                <a:lnTo>
                  <a:pt x="272663" y="3916"/>
                </a:lnTo>
                <a:lnTo>
                  <a:pt x="316938" y="0"/>
                </a:lnTo>
                <a:lnTo>
                  <a:pt x="361425" y="612"/>
                </a:lnTo>
                <a:lnTo>
                  <a:pt x="405750" y="5788"/>
                </a:lnTo>
                <a:lnTo>
                  <a:pt x="449540" y="15559"/>
                </a:lnTo>
                <a:lnTo>
                  <a:pt x="492422" y="29958"/>
                </a:lnTo>
                <a:lnTo>
                  <a:pt x="534022" y="49020"/>
                </a:lnTo>
                <a:lnTo>
                  <a:pt x="573968" y="72778"/>
                </a:lnTo>
                <a:lnTo>
                  <a:pt x="611886" y="101263"/>
                </a:lnTo>
                <a:lnTo>
                  <a:pt x="640127" y="127124"/>
                </a:lnTo>
                <a:lnTo>
                  <a:pt x="653373" y="140965"/>
                </a:lnTo>
                <a:lnTo>
                  <a:pt x="665988" y="155365"/>
                </a:lnTo>
              </a:path>
              <a:path w="666114" h="869950">
                <a:moveTo>
                  <a:pt x="665988" y="714165"/>
                </a:moveTo>
                <a:lnTo>
                  <a:pt x="633641" y="748858"/>
                </a:lnTo>
                <a:lnTo>
                  <a:pt x="598471" y="779253"/>
                </a:lnTo>
                <a:lnTo>
                  <a:pt x="560850" y="805319"/>
                </a:lnTo>
                <a:lnTo>
                  <a:pt x="521152" y="827021"/>
                </a:lnTo>
                <a:lnTo>
                  <a:pt x="479749" y="844326"/>
                </a:lnTo>
                <a:lnTo>
                  <a:pt x="437016" y="857202"/>
                </a:lnTo>
                <a:lnTo>
                  <a:pt x="393324" y="865615"/>
                </a:lnTo>
                <a:lnTo>
                  <a:pt x="349049" y="869531"/>
                </a:lnTo>
                <a:lnTo>
                  <a:pt x="304562" y="868918"/>
                </a:lnTo>
                <a:lnTo>
                  <a:pt x="260237" y="863743"/>
                </a:lnTo>
                <a:lnTo>
                  <a:pt x="216447" y="853972"/>
                </a:lnTo>
                <a:lnTo>
                  <a:pt x="173565" y="839572"/>
                </a:lnTo>
                <a:lnTo>
                  <a:pt x="131965" y="820510"/>
                </a:lnTo>
                <a:lnTo>
                  <a:pt x="92019" y="796753"/>
                </a:lnTo>
                <a:lnTo>
                  <a:pt x="54101" y="768267"/>
                </a:lnTo>
                <a:lnTo>
                  <a:pt x="25860" y="742407"/>
                </a:lnTo>
                <a:lnTo>
                  <a:pt x="12614" y="728566"/>
                </a:lnTo>
                <a:lnTo>
                  <a:pt x="0" y="714165"/>
                </a:lnTo>
              </a:path>
            </a:pathLst>
          </a:custGeom>
          <a:ln w="25908">
            <a:solidFill>
              <a:srgbClr val="BD3643"/>
            </a:solidFill>
          </a:ln>
        </p:spPr>
        <p:txBody>
          <a:bodyPr wrap="square" lIns="0" tIns="0" rIns="0" bIns="0" rtlCol="0"/>
          <a:lstStyle/>
          <a:p>
            <a:endParaRPr/>
          </a:p>
        </p:txBody>
      </p:sp>
      <p:sp>
        <p:nvSpPr>
          <p:cNvPr id="17" name="object 17"/>
          <p:cNvSpPr txBox="1"/>
          <p:nvPr/>
        </p:nvSpPr>
        <p:spPr>
          <a:xfrm>
            <a:off x="2796667" y="4232859"/>
            <a:ext cx="1406525" cy="580390"/>
          </a:xfrm>
          <a:prstGeom prst="rect">
            <a:avLst/>
          </a:prstGeom>
        </p:spPr>
        <p:txBody>
          <a:bodyPr vert="horz" wrap="square" lIns="0" tIns="12065" rIns="0" bIns="0" rtlCol="0">
            <a:spAutoFit/>
          </a:bodyPr>
          <a:lstStyle/>
          <a:p>
            <a:pPr algn="ctr">
              <a:lnSpc>
                <a:spcPts val="2185"/>
              </a:lnSpc>
              <a:spcBef>
                <a:spcPts val="95"/>
              </a:spcBef>
            </a:pPr>
            <a:r>
              <a:rPr sz="1900" spc="-5" dirty="0">
                <a:latin typeface="Calibri"/>
                <a:cs typeface="Calibri"/>
              </a:rPr>
              <a:t>Money</a:t>
            </a:r>
            <a:r>
              <a:rPr sz="1900" spc="-55" dirty="0">
                <a:latin typeface="Calibri"/>
                <a:cs typeface="Calibri"/>
              </a:rPr>
              <a:t> </a:t>
            </a:r>
            <a:r>
              <a:rPr sz="1900" spc="-10" dirty="0">
                <a:latin typeface="Calibri"/>
                <a:cs typeface="Calibri"/>
              </a:rPr>
              <a:t>supply</a:t>
            </a:r>
            <a:endParaRPr sz="1900">
              <a:latin typeface="Calibri"/>
              <a:cs typeface="Calibri"/>
            </a:endParaRPr>
          </a:p>
          <a:p>
            <a:pPr algn="ctr">
              <a:lnSpc>
                <a:spcPts val="2185"/>
              </a:lnSpc>
            </a:pPr>
            <a:r>
              <a:rPr sz="1900" spc="-5" dirty="0">
                <a:latin typeface="Calibri"/>
                <a:cs typeface="Calibri"/>
              </a:rPr>
              <a:t>increases</a:t>
            </a:r>
            <a:endParaRPr sz="1900">
              <a:latin typeface="Calibri"/>
              <a:cs typeface="Calibri"/>
            </a:endParaRPr>
          </a:p>
        </p:txBody>
      </p:sp>
      <p:sp>
        <p:nvSpPr>
          <p:cNvPr id="18" name="object 18"/>
          <p:cNvSpPr/>
          <p:nvPr/>
        </p:nvSpPr>
        <p:spPr>
          <a:xfrm>
            <a:off x="3167126" y="5635269"/>
            <a:ext cx="665480" cy="868680"/>
          </a:xfrm>
          <a:custGeom>
            <a:avLst/>
            <a:gdLst/>
            <a:ahLst/>
            <a:cxnLst/>
            <a:rect l="l" t="t" r="r" b="b"/>
            <a:pathLst>
              <a:path w="665479" h="868679">
                <a:moveTo>
                  <a:pt x="0" y="154875"/>
                </a:moveTo>
                <a:lnTo>
                  <a:pt x="32370" y="120260"/>
                </a:lnTo>
                <a:lnTo>
                  <a:pt x="67560" y="89938"/>
                </a:lnTo>
                <a:lnTo>
                  <a:pt x="105198" y="63942"/>
                </a:lnTo>
                <a:lnTo>
                  <a:pt x="144910" y="42305"/>
                </a:lnTo>
                <a:lnTo>
                  <a:pt x="186323" y="25060"/>
                </a:lnTo>
                <a:lnTo>
                  <a:pt x="229063" y="12238"/>
                </a:lnTo>
                <a:lnTo>
                  <a:pt x="272757" y="3874"/>
                </a:lnTo>
                <a:lnTo>
                  <a:pt x="317033" y="0"/>
                </a:lnTo>
                <a:lnTo>
                  <a:pt x="361517" y="647"/>
                </a:lnTo>
                <a:lnTo>
                  <a:pt x="405835" y="5850"/>
                </a:lnTo>
                <a:lnTo>
                  <a:pt x="449615" y="15640"/>
                </a:lnTo>
                <a:lnTo>
                  <a:pt x="492483" y="30051"/>
                </a:lnTo>
                <a:lnTo>
                  <a:pt x="534066" y="49115"/>
                </a:lnTo>
                <a:lnTo>
                  <a:pt x="573992" y="72864"/>
                </a:lnTo>
                <a:lnTo>
                  <a:pt x="611886" y="101332"/>
                </a:lnTo>
                <a:lnTo>
                  <a:pt x="652980" y="140625"/>
                </a:lnTo>
                <a:lnTo>
                  <a:pt x="665479" y="154875"/>
                </a:lnTo>
              </a:path>
              <a:path w="665479" h="868679">
                <a:moveTo>
                  <a:pt x="665479" y="713244"/>
                </a:moveTo>
                <a:lnTo>
                  <a:pt x="633109" y="747859"/>
                </a:lnTo>
                <a:lnTo>
                  <a:pt x="597919" y="778181"/>
                </a:lnTo>
                <a:lnTo>
                  <a:pt x="560281" y="804177"/>
                </a:lnTo>
                <a:lnTo>
                  <a:pt x="520569" y="825814"/>
                </a:lnTo>
                <a:lnTo>
                  <a:pt x="479156" y="843059"/>
                </a:lnTo>
                <a:lnTo>
                  <a:pt x="436416" y="855880"/>
                </a:lnTo>
                <a:lnTo>
                  <a:pt x="392722" y="864245"/>
                </a:lnTo>
                <a:lnTo>
                  <a:pt x="348446" y="868119"/>
                </a:lnTo>
                <a:lnTo>
                  <a:pt x="303962" y="867472"/>
                </a:lnTo>
                <a:lnTo>
                  <a:pt x="259644" y="862269"/>
                </a:lnTo>
                <a:lnTo>
                  <a:pt x="215864" y="852479"/>
                </a:lnTo>
                <a:lnTo>
                  <a:pt x="172996" y="838068"/>
                </a:lnTo>
                <a:lnTo>
                  <a:pt x="131413" y="819004"/>
                </a:lnTo>
                <a:lnTo>
                  <a:pt x="91487" y="795255"/>
                </a:lnTo>
                <a:lnTo>
                  <a:pt x="53593" y="766787"/>
                </a:lnTo>
                <a:lnTo>
                  <a:pt x="12499" y="727494"/>
                </a:lnTo>
                <a:lnTo>
                  <a:pt x="0" y="713244"/>
                </a:lnTo>
              </a:path>
            </a:pathLst>
          </a:custGeom>
          <a:ln w="25908">
            <a:solidFill>
              <a:srgbClr val="BD3643"/>
            </a:solidFill>
          </a:ln>
        </p:spPr>
        <p:txBody>
          <a:bodyPr wrap="square" lIns="0" tIns="0" rIns="0" bIns="0" rtlCol="0"/>
          <a:lstStyle/>
          <a:p>
            <a:endParaRPr/>
          </a:p>
        </p:txBody>
      </p:sp>
      <p:sp>
        <p:nvSpPr>
          <p:cNvPr id="19" name="object 19"/>
          <p:cNvSpPr txBox="1"/>
          <p:nvPr/>
        </p:nvSpPr>
        <p:spPr>
          <a:xfrm>
            <a:off x="2891408" y="5750458"/>
            <a:ext cx="1214755" cy="579755"/>
          </a:xfrm>
          <a:prstGeom prst="rect">
            <a:avLst/>
          </a:prstGeom>
        </p:spPr>
        <p:txBody>
          <a:bodyPr vert="horz" wrap="square" lIns="0" tIns="41275" rIns="0" bIns="0" rtlCol="0">
            <a:spAutoFit/>
          </a:bodyPr>
          <a:lstStyle/>
          <a:p>
            <a:pPr marL="259079" marR="5080" indent="-247015">
              <a:lnSpc>
                <a:spcPts val="2090"/>
              </a:lnSpc>
              <a:spcBef>
                <a:spcPts val="325"/>
              </a:spcBef>
            </a:pPr>
            <a:r>
              <a:rPr sz="1900" spc="-90" dirty="0">
                <a:latin typeface="Calibri"/>
                <a:cs typeface="Calibri"/>
              </a:rPr>
              <a:t>To </a:t>
            </a:r>
            <a:r>
              <a:rPr sz="1900" spc="-15" dirty="0">
                <a:latin typeface="Calibri"/>
                <a:cs typeface="Calibri"/>
              </a:rPr>
              <a:t>stimulate  growth</a:t>
            </a:r>
            <a:endParaRPr sz="1900">
              <a:latin typeface="Calibri"/>
              <a:cs typeface="Calibri"/>
            </a:endParaRPr>
          </a:p>
        </p:txBody>
      </p:sp>
      <p:sp>
        <p:nvSpPr>
          <p:cNvPr id="20" name="object 20"/>
          <p:cNvSpPr/>
          <p:nvPr/>
        </p:nvSpPr>
        <p:spPr>
          <a:xfrm>
            <a:off x="8359140" y="2570562"/>
            <a:ext cx="666115" cy="869950"/>
          </a:xfrm>
          <a:custGeom>
            <a:avLst/>
            <a:gdLst/>
            <a:ahLst/>
            <a:cxnLst/>
            <a:rect l="l" t="t" r="r" b="b"/>
            <a:pathLst>
              <a:path w="666115" h="869950">
                <a:moveTo>
                  <a:pt x="0" y="155365"/>
                </a:moveTo>
                <a:lnTo>
                  <a:pt x="32346" y="120673"/>
                </a:lnTo>
                <a:lnTo>
                  <a:pt x="67516" y="90277"/>
                </a:lnTo>
                <a:lnTo>
                  <a:pt x="105137" y="64212"/>
                </a:lnTo>
                <a:lnTo>
                  <a:pt x="144835" y="42510"/>
                </a:lnTo>
                <a:lnTo>
                  <a:pt x="186238" y="25204"/>
                </a:lnTo>
                <a:lnTo>
                  <a:pt x="228971" y="12329"/>
                </a:lnTo>
                <a:lnTo>
                  <a:pt x="272663" y="3916"/>
                </a:lnTo>
                <a:lnTo>
                  <a:pt x="316938" y="0"/>
                </a:lnTo>
                <a:lnTo>
                  <a:pt x="361425" y="612"/>
                </a:lnTo>
                <a:lnTo>
                  <a:pt x="405750" y="5788"/>
                </a:lnTo>
                <a:lnTo>
                  <a:pt x="449540" y="15559"/>
                </a:lnTo>
                <a:lnTo>
                  <a:pt x="492422" y="29958"/>
                </a:lnTo>
                <a:lnTo>
                  <a:pt x="534022" y="49020"/>
                </a:lnTo>
                <a:lnTo>
                  <a:pt x="573968" y="72778"/>
                </a:lnTo>
                <a:lnTo>
                  <a:pt x="611885" y="101263"/>
                </a:lnTo>
                <a:lnTo>
                  <a:pt x="640127" y="127124"/>
                </a:lnTo>
                <a:lnTo>
                  <a:pt x="653373" y="140965"/>
                </a:lnTo>
                <a:lnTo>
                  <a:pt x="665987" y="155365"/>
                </a:lnTo>
              </a:path>
              <a:path w="666115" h="869950">
                <a:moveTo>
                  <a:pt x="665987" y="714165"/>
                </a:moveTo>
                <a:lnTo>
                  <a:pt x="633641" y="748858"/>
                </a:lnTo>
                <a:lnTo>
                  <a:pt x="598471" y="779253"/>
                </a:lnTo>
                <a:lnTo>
                  <a:pt x="560850" y="805319"/>
                </a:lnTo>
                <a:lnTo>
                  <a:pt x="521152" y="827021"/>
                </a:lnTo>
                <a:lnTo>
                  <a:pt x="479749" y="844326"/>
                </a:lnTo>
                <a:lnTo>
                  <a:pt x="437016" y="857202"/>
                </a:lnTo>
                <a:lnTo>
                  <a:pt x="393324" y="865615"/>
                </a:lnTo>
                <a:lnTo>
                  <a:pt x="349049" y="869531"/>
                </a:lnTo>
                <a:lnTo>
                  <a:pt x="304562" y="868918"/>
                </a:lnTo>
                <a:lnTo>
                  <a:pt x="260237" y="863743"/>
                </a:lnTo>
                <a:lnTo>
                  <a:pt x="216447" y="853972"/>
                </a:lnTo>
                <a:lnTo>
                  <a:pt x="173565" y="839572"/>
                </a:lnTo>
                <a:lnTo>
                  <a:pt x="131965" y="820510"/>
                </a:lnTo>
                <a:lnTo>
                  <a:pt x="92019" y="796753"/>
                </a:lnTo>
                <a:lnTo>
                  <a:pt x="54101" y="768267"/>
                </a:lnTo>
                <a:lnTo>
                  <a:pt x="25860" y="742407"/>
                </a:lnTo>
                <a:lnTo>
                  <a:pt x="12614" y="728566"/>
                </a:lnTo>
                <a:lnTo>
                  <a:pt x="0" y="714165"/>
                </a:lnTo>
              </a:path>
            </a:pathLst>
          </a:custGeom>
          <a:ln w="25908">
            <a:solidFill>
              <a:srgbClr val="BD3643"/>
            </a:solidFill>
          </a:ln>
        </p:spPr>
        <p:txBody>
          <a:bodyPr wrap="square" lIns="0" tIns="0" rIns="0" bIns="0" rtlCol="0"/>
          <a:lstStyle/>
          <a:p>
            <a:endParaRPr/>
          </a:p>
        </p:txBody>
      </p:sp>
      <p:sp>
        <p:nvSpPr>
          <p:cNvPr id="21" name="object 21"/>
          <p:cNvSpPr txBox="1"/>
          <p:nvPr/>
        </p:nvSpPr>
        <p:spPr>
          <a:xfrm>
            <a:off x="7929498" y="2686304"/>
            <a:ext cx="1524000" cy="579755"/>
          </a:xfrm>
          <a:prstGeom prst="rect">
            <a:avLst/>
          </a:prstGeom>
        </p:spPr>
        <p:txBody>
          <a:bodyPr vert="horz" wrap="square" lIns="0" tIns="40640" rIns="0" bIns="0" rtlCol="0">
            <a:spAutoFit/>
          </a:bodyPr>
          <a:lstStyle/>
          <a:p>
            <a:pPr marL="539750" marR="5080" indent="-527685">
              <a:lnSpc>
                <a:spcPts val="2090"/>
              </a:lnSpc>
              <a:spcBef>
                <a:spcPts val="320"/>
              </a:spcBef>
            </a:pPr>
            <a:r>
              <a:rPr sz="1900" spc="-5" dirty="0">
                <a:latin typeface="Calibri"/>
                <a:cs typeface="Calibri"/>
              </a:rPr>
              <a:t>Raising</a:t>
            </a:r>
            <a:r>
              <a:rPr sz="1900" spc="-50" dirty="0">
                <a:latin typeface="Calibri"/>
                <a:cs typeface="Calibri"/>
              </a:rPr>
              <a:t> </a:t>
            </a:r>
            <a:r>
              <a:rPr sz="1900" spc="-15" dirty="0">
                <a:latin typeface="Calibri"/>
                <a:cs typeface="Calibri"/>
              </a:rPr>
              <a:t>interest  Rate</a:t>
            </a:r>
            <a:endParaRPr sz="1900">
              <a:latin typeface="Calibri"/>
              <a:cs typeface="Calibri"/>
            </a:endParaRPr>
          </a:p>
        </p:txBody>
      </p:sp>
      <p:sp>
        <p:nvSpPr>
          <p:cNvPr id="22" name="object 22"/>
          <p:cNvSpPr/>
          <p:nvPr/>
        </p:nvSpPr>
        <p:spPr>
          <a:xfrm>
            <a:off x="8359393" y="4131092"/>
            <a:ext cx="665480" cy="868680"/>
          </a:xfrm>
          <a:custGeom>
            <a:avLst/>
            <a:gdLst/>
            <a:ahLst/>
            <a:cxnLst/>
            <a:rect l="l" t="t" r="r" b="b"/>
            <a:pathLst>
              <a:path w="665479" h="868679">
                <a:moveTo>
                  <a:pt x="0" y="154903"/>
                </a:moveTo>
                <a:lnTo>
                  <a:pt x="32370" y="120284"/>
                </a:lnTo>
                <a:lnTo>
                  <a:pt x="67560" y="89960"/>
                </a:lnTo>
                <a:lnTo>
                  <a:pt x="105198" y="63960"/>
                </a:lnTo>
                <a:lnTo>
                  <a:pt x="144910" y="42320"/>
                </a:lnTo>
                <a:lnTo>
                  <a:pt x="186323" y="25071"/>
                </a:lnTo>
                <a:lnTo>
                  <a:pt x="229063" y="12246"/>
                </a:lnTo>
                <a:lnTo>
                  <a:pt x="272757" y="3878"/>
                </a:lnTo>
                <a:lnTo>
                  <a:pt x="317033" y="0"/>
                </a:lnTo>
                <a:lnTo>
                  <a:pt x="361517" y="643"/>
                </a:lnTo>
                <a:lnTo>
                  <a:pt x="405835" y="5842"/>
                </a:lnTo>
                <a:lnTo>
                  <a:pt x="449615" y="15629"/>
                </a:lnTo>
                <a:lnTo>
                  <a:pt x="492483" y="30036"/>
                </a:lnTo>
                <a:lnTo>
                  <a:pt x="534066" y="49097"/>
                </a:lnTo>
                <a:lnTo>
                  <a:pt x="573992" y="72843"/>
                </a:lnTo>
                <a:lnTo>
                  <a:pt x="611885" y="101309"/>
                </a:lnTo>
                <a:lnTo>
                  <a:pt x="652980" y="140617"/>
                </a:lnTo>
                <a:lnTo>
                  <a:pt x="665479" y="154903"/>
                </a:lnTo>
              </a:path>
              <a:path w="665479" h="868679">
                <a:moveTo>
                  <a:pt x="665479" y="713195"/>
                </a:moveTo>
                <a:lnTo>
                  <a:pt x="633109" y="747813"/>
                </a:lnTo>
                <a:lnTo>
                  <a:pt x="597919" y="778138"/>
                </a:lnTo>
                <a:lnTo>
                  <a:pt x="560281" y="804137"/>
                </a:lnTo>
                <a:lnTo>
                  <a:pt x="520569" y="825777"/>
                </a:lnTo>
                <a:lnTo>
                  <a:pt x="479156" y="843026"/>
                </a:lnTo>
                <a:lnTo>
                  <a:pt x="436416" y="855851"/>
                </a:lnTo>
                <a:lnTo>
                  <a:pt x="392722" y="864219"/>
                </a:lnTo>
                <a:lnTo>
                  <a:pt x="348446" y="868098"/>
                </a:lnTo>
                <a:lnTo>
                  <a:pt x="303962" y="867454"/>
                </a:lnTo>
                <a:lnTo>
                  <a:pt x="259644" y="862255"/>
                </a:lnTo>
                <a:lnTo>
                  <a:pt x="215864" y="852468"/>
                </a:lnTo>
                <a:lnTo>
                  <a:pt x="172996" y="838061"/>
                </a:lnTo>
                <a:lnTo>
                  <a:pt x="131413" y="819000"/>
                </a:lnTo>
                <a:lnTo>
                  <a:pt x="91487" y="795254"/>
                </a:lnTo>
                <a:lnTo>
                  <a:pt x="53594" y="766789"/>
                </a:lnTo>
                <a:lnTo>
                  <a:pt x="12499" y="727480"/>
                </a:lnTo>
                <a:lnTo>
                  <a:pt x="0" y="713195"/>
                </a:lnTo>
              </a:path>
            </a:pathLst>
          </a:custGeom>
          <a:ln w="25908">
            <a:solidFill>
              <a:srgbClr val="BD3643"/>
            </a:solidFill>
          </a:ln>
        </p:spPr>
        <p:txBody>
          <a:bodyPr wrap="square" lIns="0" tIns="0" rIns="0" bIns="0" rtlCol="0"/>
          <a:lstStyle/>
          <a:p>
            <a:endParaRPr/>
          </a:p>
        </p:txBody>
      </p:sp>
      <p:sp>
        <p:nvSpPr>
          <p:cNvPr id="23" name="object 23"/>
          <p:cNvSpPr txBox="1"/>
          <p:nvPr/>
        </p:nvSpPr>
        <p:spPr>
          <a:xfrm>
            <a:off x="7988934" y="4245609"/>
            <a:ext cx="1405890" cy="579755"/>
          </a:xfrm>
          <a:prstGeom prst="rect">
            <a:avLst/>
          </a:prstGeom>
        </p:spPr>
        <p:txBody>
          <a:bodyPr vert="horz" wrap="square" lIns="0" tIns="41275" rIns="0" bIns="0" rtlCol="0">
            <a:spAutoFit/>
          </a:bodyPr>
          <a:lstStyle/>
          <a:p>
            <a:pPr marL="215265" marR="5080" indent="-203200">
              <a:lnSpc>
                <a:spcPts val="2090"/>
              </a:lnSpc>
              <a:spcBef>
                <a:spcPts val="325"/>
              </a:spcBef>
            </a:pPr>
            <a:r>
              <a:rPr sz="1900" spc="-5" dirty="0">
                <a:latin typeface="Calibri"/>
                <a:cs typeface="Calibri"/>
              </a:rPr>
              <a:t>Money</a:t>
            </a:r>
            <a:r>
              <a:rPr sz="1900" spc="-65" dirty="0">
                <a:latin typeface="Calibri"/>
                <a:cs typeface="Calibri"/>
              </a:rPr>
              <a:t> </a:t>
            </a:r>
            <a:r>
              <a:rPr sz="1900" spc="-10" dirty="0">
                <a:latin typeface="Calibri"/>
                <a:cs typeface="Calibri"/>
              </a:rPr>
              <a:t>supply  decreases</a:t>
            </a:r>
            <a:endParaRPr sz="1900">
              <a:latin typeface="Calibri"/>
              <a:cs typeface="Calibri"/>
            </a:endParaRPr>
          </a:p>
        </p:txBody>
      </p:sp>
      <p:sp>
        <p:nvSpPr>
          <p:cNvPr id="24" name="object 24"/>
          <p:cNvSpPr/>
          <p:nvPr/>
        </p:nvSpPr>
        <p:spPr>
          <a:xfrm>
            <a:off x="8424926" y="5630698"/>
            <a:ext cx="665480" cy="868680"/>
          </a:xfrm>
          <a:custGeom>
            <a:avLst/>
            <a:gdLst/>
            <a:ahLst/>
            <a:cxnLst/>
            <a:rect l="l" t="t" r="r" b="b"/>
            <a:pathLst>
              <a:path w="665479" h="868679">
                <a:moveTo>
                  <a:pt x="0" y="154875"/>
                </a:moveTo>
                <a:lnTo>
                  <a:pt x="32370" y="120260"/>
                </a:lnTo>
                <a:lnTo>
                  <a:pt x="67560" y="89938"/>
                </a:lnTo>
                <a:lnTo>
                  <a:pt x="105198" y="63942"/>
                </a:lnTo>
                <a:lnTo>
                  <a:pt x="144910" y="42305"/>
                </a:lnTo>
                <a:lnTo>
                  <a:pt x="186323" y="25060"/>
                </a:lnTo>
                <a:lnTo>
                  <a:pt x="229063" y="12238"/>
                </a:lnTo>
                <a:lnTo>
                  <a:pt x="272757" y="3874"/>
                </a:lnTo>
                <a:lnTo>
                  <a:pt x="317033" y="0"/>
                </a:lnTo>
                <a:lnTo>
                  <a:pt x="361517" y="647"/>
                </a:lnTo>
                <a:lnTo>
                  <a:pt x="405835" y="5850"/>
                </a:lnTo>
                <a:lnTo>
                  <a:pt x="449615" y="15640"/>
                </a:lnTo>
                <a:lnTo>
                  <a:pt x="492483" y="30051"/>
                </a:lnTo>
                <a:lnTo>
                  <a:pt x="534066" y="49115"/>
                </a:lnTo>
                <a:lnTo>
                  <a:pt x="573992" y="72864"/>
                </a:lnTo>
                <a:lnTo>
                  <a:pt x="611885" y="101332"/>
                </a:lnTo>
                <a:lnTo>
                  <a:pt x="652980" y="140625"/>
                </a:lnTo>
                <a:lnTo>
                  <a:pt x="665479" y="154875"/>
                </a:lnTo>
              </a:path>
              <a:path w="665479" h="868679">
                <a:moveTo>
                  <a:pt x="665479" y="713244"/>
                </a:moveTo>
                <a:lnTo>
                  <a:pt x="633109" y="747859"/>
                </a:lnTo>
                <a:lnTo>
                  <a:pt x="597919" y="778181"/>
                </a:lnTo>
                <a:lnTo>
                  <a:pt x="560281" y="804177"/>
                </a:lnTo>
                <a:lnTo>
                  <a:pt x="520569" y="825814"/>
                </a:lnTo>
                <a:lnTo>
                  <a:pt x="479156" y="843059"/>
                </a:lnTo>
                <a:lnTo>
                  <a:pt x="436416" y="855880"/>
                </a:lnTo>
                <a:lnTo>
                  <a:pt x="392722" y="864245"/>
                </a:lnTo>
                <a:lnTo>
                  <a:pt x="348446" y="868119"/>
                </a:lnTo>
                <a:lnTo>
                  <a:pt x="303962" y="867472"/>
                </a:lnTo>
                <a:lnTo>
                  <a:pt x="259644" y="862269"/>
                </a:lnTo>
                <a:lnTo>
                  <a:pt x="215864" y="852479"/>
                </a:lnTo>
                <a:lnTo>
                  <a:pt x="172996" y="838068"/>
                </a:lnTo>
                <a:lnTo>
                  <a:pt x="131413" y="819004"/>
                </a:lnTo>
                <a:lnTo>
                  <a:pt x="91487" y="795255"/>
                </a:lnTo>
                <a:lnTo>
                  <a:pt x="53594" y="766787"/>
                </a:lnTo>
                <a:lnTo>
                  <a:pt x="12499" y="727494"/>
                </a:lnTo>
                <a:lnTo>
                  <a:pt x="0" y="713244"/>
                </a:lnTo>
              </a:path>
            </a:pathLst>
          </a:custGeom>
          <a:ln w="25908">
            <a:solidFill>
              <a:srgbClr val="BD3643"/>
            </a:solidFill>
          </a:ln>
        </p:spPr>
        <p:txBody>
          <a:bodyPr wrap="square" lIns="0" tIns="0" rIns="0" bIns="0" rtlCol="0"/>
          <a:lstStyle/>
          <a:p>
            <a:endParaRPr/>
          </a:p>
        </p:txBody>
      </p:sp>
      <p:sp>
        <p:nvSpPr>
          <p:cNvPr id="25" name="object 25"/>
          <p:cNvSpPr txBox="1"/>
          <p:nvPr/>
        </p:nvSpPr>
        <p:spPr>
          <a:xfrm>
            <a:off x="8267445" y="5745886"/>
            <a:ext cx="979805" cy="579755"/>
          </a:xfrm>
          <a:prstGeom prst="rect">
            <a:avLst/>
          </a:prstGeom>
        </p:spPr>
        <p:txBody>
          <a:bodyPr vert="horz" wrap="square" lIns="0" tIns="41275" rIns="0" bIns="0" rtlCol="0">
            <a:spAutoFit/>
          </a:bodyPr>
          <a:lstStyle/>
          <a:p>
            <a:pPr marL="83820" marR="5080" indent="-71755">
              <a:lnSpc>
                <a:spcPts val="2090"/>
              </a:lnSpc>
              <a:spcBef>
                <a:spcPts val="325"/>
              </a:spcBef>
            </a:pPr>
            <a:r>
              <a:rPr sz="1900" spc="-90" dirty="0">
                <a:latin typeface="Calibri"/>
                <a:cs typeface="Calibri"/>
              </a:rPr>
              <a:t>To </a:t>
            </a:r>
            <a:r>
              <a:rPr sz="1900" spc="-10" dirty="0">
                <a:latin typeface="Calibri"/>
                <a:cs typeface="Calibri"/>
              </a:rPr>
              <a:t>reduce  inflation</a:t>
            </a:r>
            <a:endParaRPr sz="1900">
              <a:latin typeface="Calibri"/>
              <a:cs typeface="Calibri"/>
            </a:endParaRPr>
          </a:p>
        </p:txBody>
      </p:sp>
      <p:grpSp>
        <p:nvGrpSpPr>
          <p:cNvPr id="26" name="object 26"/>
          <p:cNvGrpSpPr/>
          <p:nvPr/>
        </p:nvGrpSpPr>
        <p:grpSpPr>
          <a:xfrm>
            <a:off x="3345179" y="3560064"/>
            <a:ext cx="5572125" cy="2042160"/>
            <a:chOff x="3345179" y="3560064"/>
            <a:chExt cx="5572125" cy="2042160"/>
          </a:xfrm>
        </p:grpSpPr>
        <p:sp>
          <p:nvSpPr>
            <p:cNvPr id="27" name="object 27"/>
            <p:cNvSpPr/>
            <p:nvPr/>
          </p:nvSpPr>
          <p:spPr>
            <a:xfrm>
              <a:off x="3358133" y="3646170"/>
              <a:ext cx="288290" cy="431800"/>
            </a:xfrm>
            <a:custGeom>
              <a:avLst/>
              <a:gdLst/>
              <a:ahLst/>
              <a:cxnLst/>
              <a:rect l="l" t="t" r="r" b="b"/>
              <a:pathLst>
                <a:path w="288289" h="431800">
                  <a:moveTo>
                    <a:pt x="216026" y="0"/>
                  </a:moveTo>
                  <a:lnTo>
                    <a:pt x="72008" y="0"/>
                  </a:lnTo>
                  <a:lnTo>
                    <a:pt x="72008" y="287273"/>
                  </a:lnTo>
                  <a:lnTo>
                    <a:pt x="0" y="287273"/>
                  </a:lnTo>
                  <a:lnTo>
                    <a:pt x="144017" y="431291"/>
                  </a:lnTo>
                  <a:lnTo>
                    <a:pt x="288036" y="287273"/>
                  </a:lnTo>
                  <a:lnTo>
                    <a:pt x="216026" y="287273"/>
                  </a:lnTo>
                  <a:lnTo>
                    <a:pt x="216026" y="0"/>
                  </a:lnTo>
                  <a:close/>
                </a:path>
              </a:pathLst>
            </a:custGeom>
            <a:solidFill>
              <a:srgbClr val="EE4655"/>
            </a:solidFill>
          </p:spPr>
          <p:txBody>
            <a:bodyPr wrap="square" lIns="0" tIns="0" rIns="0" bIns="0" rtlCol="0"/>
            <a:lstStyle/>
            <a:p>
              <a:endParaRPr/>
            </a:p>
          </p:txBody>
        </p:sp>
        <p:sp>
          <p:nvSpPr>
            <p:cNvPr id="28" name="object 28"/>
            <p:cNvSpPr/>
            <p:nvPr/>
          </p:nvSpPr>
          <p:spPr>
            <a:xfrm>
              <a:off x="3358133" y="3646170"/>
              <a:ext cx="288290" cy="431800"/>
            </a:xfrm>
            <a:custGeom>
              <a:avLst/>
              <a:gdLst/>
              <a:ahLst/>
              <a:cxnLst/>
              <a:rect l="l" t="t" r="r" b="b"/>
              <a:pathLst>
                <a:path w="288289" h="431800">
                  <a:moveTo>
                    <a:pt x="0" y="287273"/>
                  </a:moveTo>
                  <a:lnTo>
                    <a:pt x="72008" y="287273"/>
                  </a:lnTo>
                  <a:lnTo>
                    <a:pt x="72008" y="0"/>
                  </a:lnTo>
                  <a:lnTo>
                    <a:pt x="216026" y="0"/>
                  </a:lnTo>
                  <a:lnTo>
                    <a:pt x="216026" y="287273"/>
                  </a:lnTo>
                  <a:lnTo>
                    <a:pt x="288036" y="287273"/>
                  </a:lnTo>
                  <a:lnTo>
                    <a:pt x="144017" y="431291"/>
                  </a:lnTo>
                  <a:lnTo>
                    <a:pt x="0" y="287273"/>
                  </a:lnTo>
                  <a:close/>
                </a:path>
              </a:pathLst>
            </a:custGeom>
            <a:ln w="25908">
              <a:solidFill>
                <a:srgbClr val="AF303C"/>
              </a:solidFill>
            </a:ln>
          </p:spPr>
          <p:txBody>
            <a:bodyPr wrap="square" lIns="0" tIns="0" rIns="0" bIns="0" rtlCol="0"/>
            <a:lstStyle/>
            <a:p>
              <a:endParaRPr/>
            </a:p>
          </p:txBody>
        </p:sp>
        <p:sp>
          <p:nvSpPr>
            <p:cNvPr id="29" name="object 29"/>
            <p:cNvSpPr/>
            <p:nvPr/>
          </p:nvSpPr>
          <p:spPr>
            <a:xfrm>
              <a:off x="3358133" y="5086350"/>
              <a:ext cx="288290" cy="502920"/>
            </a:xfrm>
            <a:custGeom>
              <a:avLst/>
              <a:gdLst/>
              <a:ahLst/>
              <a:cxnLst/>
              <a:rect l="l" t="t" r="r" b="b"/>
              <a:pathLst>
                <a:path w="288289" h="502920">
                  <a:moveTo>
                    <a:pt x="216026" y="0"/>
                  </a:moveTo>
                  <a:lnTo>
                    <a:pt x="72008" y="0"/>
                  </a:lnTo>
                  <a:lnTo>
                    <a:pt x="72008" y="358902"/>
                  </a:lnTo>
                  <a:lnTo>
                    <a:pt x="0" y="358902"/>
                  </a:lnTo>
                  <a:lnTo>
                    <a:pt x="144017" y="502919"/>
                  </a:lnTo>
                  <a:lnTo>
                    <a:pt x="288036" y="358902"/>
                  </a:lnTo>
                  <a:lnTo>
                    <a:pt x="216026" y="358902"/>
                  </a:lnTo>
                  <a:lnTo>
                    <a:pt x="216026" y="0"/>
                  </a:lnTo>
                  <a:close/>
                </a:path>
              </a:pathLst>
            </a:custGeom>
            <a:solidFill>
              <a:srgbClr val="EE4655"/>
            </a:solidFill>
          </p:spPr>
          <p:txBody>
            <a:bodyPr wrap="square" lIns="0" tIns="0" rIns="0" bIns="0" rtlCol="0"/>
            <a:lstStyle/>
            <a:p>
              <a:endParaRPr/>
            </a:p>
          </p:txBody>
        </p:sp>
        <p:sp>
          <p:nvSpPr>
            <p:cNvPr id="30" name="object 30"/>
            <p:cNvSpPr/>
            <p:nvPr/>
          </p:nvSpPr>
          <p:spPr>
            <a:xfrm>
              <a:off x="3358133" y="5086350"/>
              <a:ext cx="288290" cy="502920"/>
            </a:xfrm>
            <a:custGeom>
              <a:avLst/>
              <a:gdLst/>
              <a:ahLst/>
              <a:cxnLst/>
              <a:rect l="l" t="t" r="r" b="b"/>
              <a:pathLst>
                <a:path w="288289" h="502920">
                  <a:moveTo>
                    <a:pt x="0" y="358902"/>
                  </a:moveTo>
                  <a:lnTo>
                    <a:pt x="72008" y="358902"/>
                  </a:lnTo>
                  <a:lnTo>
                    <a:pt x="72008" y="0"/>
                  </a:lnTo>
                  <a:lnTo>
                    <a:pt x="216026" y="0"/>
                  </a:lnTo>
                  <a:lnTo>
                    <a:pt x="216026" y="358902"/>
                  </a:lnTo>
                  <a:lnTo>
                    <a:pt x="288036" y="358902"/>
                  </a:lnTo>
                  <a:lnTo>
                    <a:pt x="144017" y="502919"/>
                  </a:lnTo>
                  <a:lnTo>
                    <a:pt x="0" y="358902"/>
                  </a:lnTo>
                  <a:close/>
                </a:path>
              </a:pathLst>
            </a:custGeom>
            <a:ln w="25908">
              <a:solidFill>
                <a:srgbClr val="AF303C"/>
              </a:solidFill>
            </a:ln>
          </p:spPr>
          <p:txBody>
            <a:bodyPr wrap="square" lIns="0" tIns="0" rIns="0" bIns="0" rtlCol="0"/>
            <a:lstStyle/>
            <a:p>
              <a:endParaRPr/>
            </a:p>
          </p:txBody>
        </p:sp>
        <p:sp>
          <p:nvSpPr>
            <p:cNvPr id="31" name="object 31"/>
            <p:cNvSpPr/>
            <p:nvPr/>
          </p:nvSpPr>
          <p:spPr>
            <a:xfrm>
              <a:off x="8542782" y="3573018"/>
              <a:ext cx="288290" cy="504825"/>
            </a:xfrm>
            <a:custGeom>
              <a:avLst/>
              <a:gdLst/>
              <a:ahLst/>
              <a:cxnLst/>
              <a:rect l="l" t="t" r="r" b="b"/>
              <a:pathLst>
                <a:path w="288290" h="504825">
                  <a:moveTo>
                    <a:pt x="216026" y="0"/>
                  </a:moveTo>
                  <a:lnTo>
                    <a:pt x="72009" y="0"/>
                  </a:lnTo>
                  <a:lnTo>
                    <a:pt x="72009" y="360426"/>
                  </a:lnTo>
                  <a:lnTo>
                    <a:pt x="0" y="360426"/>
                  </a:lnTo>
                  <a:lnTo>
                    <a:pt x="144018" y="504444"/>
                  </a:lnTo>
                  <a:lnTo>
                    <a:pt x="288036" y="360426"/>
                  </a:lnTo>
                  <a:lnTo>
                    <a:pt x="216026" y="360426"/>
                  </a:lnTo>
                  <a:lnTo>
                    <a:pt x="216026" y="0"/>
                  </a:lnTo>
                  <a:close/>
                </a:path>
              </a:pathLst>
            </a:custGeom>
            <a:solidFill>
              <a:srgbClr val="EE4655"/>
            </a:solidFill>
          </p:spPr>
          <p:txBody>
            <a:bodyPr wrap="square" lIns="0" tIns="0" rIns="0" bIns="0" rtlCol="0"/>
            <a:lstStyle/>
            <a:p>
              <a:endParaRPr/>
            </a:p>
          </p:txBody>
        </p:sp>
        <p:sp>
          <p:nvSpPr>
            <p:cNvPr id="32" name="object 32"/>
            <p:cNvSpPr/>
            <p:nvPr/>
          </p:nvSpPr>
          <p:spPr>
            <a:xfrm>
              <a:off x="8542782" y="3573018"/>
              <a:ext cx="288290" cy="504825"/>
            </a:xfrm>
            <a:custGeom>
              <a:avLst/>
              <a:gdLst/>
              <a:ahLst/>
              <a:cxnLst/>
              <a:rect l="l" t="t" r="r" b="b"/>
              <a:pathLst>
                <a:path w="288290" h="504825">
                  <a:moveTo>
                    <a:pt x="0" y="360426"/>
                  </a:moveTo>
                  <a:lnTo>
                    <a:pt x="72009" y="360426"/>
                  </a:lnTo>
                  <a:lnTo>
                    <a:pt x="72009" y="0"/>
                  </a:lnTo>
                  <a:lnTo>
                    <a:pt x="216026" y="0"/>
                  </a:lnTo>
                  <a:lnTo>
                    <a:pt x="216026" y="360426"/>
                  </a:lnTo>
                  <a:lnTo>
                    <a:pt x="288036" y="360426"/>
                  </a:lnTo>
                  <a:lnTo>
                    <a:pt x="144018" y="504444"/>
                  </a:lnTo>
                  <a:lnTo>
                    <a:pt x="0" y="360426"/>
                  </a:lnTo>
                  <a:close/>
                </a:path>
              </a:pathLst>
            </a:custGeom>
            <a:ln w="25908">
              <a:solidFill>
                <a:srgbClr val="AF303C"/>
              </a:solidFill>
            </a:ln>
          </p:spPr>
          <p:txBody>
            <a:bodyPr wrap="square" lIns="0" tIns="0" rIns="0" bIns="0" rtlCol="0"/>
            <a:lstStyle/>
            <a:p>
              <a:endParaRPr/>
            </a:p>
          </p:txBody>
        </p:sp>
        <p:sp>
          <p:nvSpPr>
            <p:cNvPr id="33" name="object 33"/>
            <p:cNvSpPr/>
            <p:nvPr/>
          </p:nvSpPr>
          <p:spPr>
            <a:xfrm>
              <a:off x="8615933" y="5086350"/>
              <a:ext cx="288290" cy="431800"/>
            </a:xfrm>
            <a:custGeom>
              <a:avLst/>
              <a:gdLst/>
              <a:ahLst/>
              <a:cxnLst/>
              <a:rect l="l" t="t" r="r" b="b"/>
              <a:pathLst>
                <a:path w="288290" h="431800">
                  <a:moveTo>
                    <a:pt x="216026" y="0"/>
                  </a:moveTo>
                  <a:lnTo>
                    <a:pt x="72009" y="0"/>
                  </a:lnTo>
                  <a:lnTo>
                    <a:pt x="72009" y="287274"/>
                  </a:lnTo>
                  <a:lnTo>
                    <a:pt x="0" y="287274"/>
                  </a:lnTo>
                  <a:lnTo>
                    <a:pt x="144018" y="431291"/>
                  </a:lnTo>
                  <a:lnTo>
                    <a:pt x="288036" y="287274"/>
                  </a:lnTo>
                  <a:lnTo>
                    <a:pt x="216026" y="287274"/>
                  </a:lnTo>
                  <a:lnTo>
                    <a:pt x="216026" y="0"/>
                  </a:lnTo>
                  <a:close/>
                </a:path>
              </a:pathLst>
            </a:custGeom>
            <a:solidFill>
              <a:srgbClr val="EE4655"/>
            </a:solidFill>
          </p:spPr>
          <p:txBody>
            <a:bodyPr wrap="square" lIns="0" tIns="0" rIns="0" bIns="0" rtlCol="0"/>
            <a:lstStyle/>
            <a:p>
              <a:endParaRPr/>
            </a:p>
          </p:txBody>
        </p:sp>
        <p:sp>
          <p:nvSpPr>
            <p:cNvPr id="34" name="object 34"/>
            <p:cNvSpPr/>
            <p:nvPr/>
          </p:nvSpPr>
          <p:spPr>
            <a:xfrm>
              <a:off x="8615933" y="5086350"/>
              <a:ext cx="288290" cy="431800"/>
            </a:xfrm>
            <a:custGeom>
              <a:avLst/>
              <a:gdLst/>
              <a:ahLst/>
              <a:cxnLst/>
              <a:rect l="l" t="t" r="r" b="b"/>
              <a:pathLst>
                <a:path w="288290" h="431800">
                  <a:moveTo>
                    <a:pt x="0" y="287274"/>
                  </a:moveTo>
                  <a:lnTo>
                    <a:pt x="72009" y="287274"/>
                  </a:lnTo>
                  <a:lnTo>
                    <a:pt x="72009" y="0"/>
                  </a:lnTo>
                  <a:lnTo>
                    <a:pt x="216026" y="0"/>
                  </a:lnTo>
                  <a:lnTo>
                    <a:pt x="216026" y="287274"/>
                  </a:lnTo>
                  <a:lnTo>
                    <a:pt x="288036" y="287274"/>
                  </a:lnTo>
                  <a:lnTo>
                    <a:pt x="144018" y="431291"/>
                  </a:lnTo>
                  <a:lnTo>
                    <a:pt x="0" y="287274"/>
                  </a:lnTo>
                  <a:close/>
                </a:path>
              </a:pathLst>
            </a:custGeom>
            <a:ln w="25908">
              <a:solidFill>
                <a:srgbClr val="AF303C"/>
              </a:solidFill>
            </a:ln>
          </p:spPr>
          <p:txBody>
            <a:bodyPr wrap="square" lIns="0" tIns="0" rIns="0" bIns="0" rtlCol="0"/>
            <a:lstStyle/>
            <a:p>
              <a:endParaRPr/>
            </a:p>
          </p:txBody>
        </p:sp>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685800" y="381000"/>
            <a:ext cx="10934700" cy="6694012"/>
          </a:xfrm>
          <a:prstGeom prst="rect">
            <a:avLst/>
          </a:prstGeom>
        </p:spPr>
        <p:txBody>
          <a:bodyPr vert="horz" wrap="square" lIns="0" tIns="12065" rIns="0" bIns="0" rtlCol="0">
            <a:spAutoFit/>
          </a:bodyPr>
          <a:lstStyle/>
          <a:p>
            <a:pPr marL="355600" marR="5080" indent="-342900" algn="ctr">
              <a:lnSpc>
                <a:spcPct val="90000"/>
              </a:lnSpc>
              <a:spcBef>
                <a:spcPts val="765"/>
              </a:spcBef>
              <a:tabLst>
                <a:tab pos="354965" algn="l"/>
                <a:tab pos="355600" algn="l"/>
              </a:tabLst>
            </a:pPr>
            <a:r>
              <a:rPr lang="en-US" sz="3200" b="1" u="heavy" dirty="0">
                <a:uFill>
                  <a:solidFill>
                    <a:srgbClr val="000000"/>
                  </a:solidFill>
                </a:uFill>
                <a:cs typeface="Calibri"/>
              </a:rPr>
              <a:t>Bank </a:t>
            </a:r>
            <a:r>
              <a:rPr lang="en-US" sz="3200" b="1" u="heavy" spc="-20" dirty="0">
                <a:uFill>
                  <a:solidFill>
                    <a:srgbClr val="000000"/>
                  </a:solidFill>
                </a:uFill>
                <a:cs typeface="Calibri"/>
              </a:rPr>
              <a:t>Rate</a:t>
            </a:r>
            <a:r>
              <a:rPr lang="en-US" sz="3200" spc="-20" dirty="0">
                <a:cs typeface="Calibri"/>
              </a:rPr>
              <a:t>:</a:t>
            </a:r>
            <a:r>
              <a:rPr lang="en-US" sz="2400" spc="-20" dirty="0">
                <a:cs typeface="Calibri"/>
              </a:rPr>
              <a:t> </a:t>
            </a:r>
          </a:p>
          <a:p>
            <a:pPr marL="355600" marR="5080" indent="-342900">
              <a:lnSpc>
                <a:spcPct val="90000"/>
              </a:lnSpc>
              <a:spcBef>
                <a:spcPts val="765"/>
              </a:spcBef>
              <a:buFont typeface="Arial"/>
              <a:buChar char="•"/>
              <a:tabLst>
                <a:tab pos="354965" algn="l"/>
                <a:tab pos="355600" algn="l"/>
              </a:tabLst>
            </a:pPr>
            <a:r>
              <a:rPr lang="en-US" sz="2400" dirty="0">
                <a:cs typeface="Calibri"/>
              </a:rPr>
              <a:t>Bank </a:t>
            </a:r>
            <a:r>
              <a:rPr lang="en-US" sz="2400" spc="-30" dirty="0">
                <a:cs typeface="Calibri"/>
              </a:rPr>
              <a:t>rate </a:t>
            </a:r>
            <a:r>
              <a:rPr lang="en-US" sz="2400" spc="-5" dirty="0">
                <a:cs typeface="Calibri"/>
              </a:rPr>
              <a:t>is </a:t>
            </a:r>
            <a:r>
              <a:rPr lang="en-US" sz="2400" dirty="0">
                <a:cs typeface="Calibri"/>
              </a:rPr>
              <a:t>the </a:t>
            </a:r>
            <a:r>
              <a:rPr lang="en-US" sz="2400" spc="-35" dirty="0">
                <a:cs typeface="Calibri"/>
              </a:rPr>
              <a:t>rate </a:t>
            </a:r>
            <a:r>
              <a:rPr lang="en-US" sz="2400" spc="-10" dirty="0">
                <a:cs typeface="Calibri"/>
              </a:rPr>
              <a:t>at </a:t>
            </a:r>
            <a:r>
              <a:rPr lang="en-US" sz="2400" dirty="0">
                <a:cs typeface="Calibri"/>
              </a:rPr>
              <a:t>which  </a:t>
            </a:r>
            <a:r>
              <a:rPr lang="en-US" sz="2400" spc="-15" dirty="0">
                <a:cs typeface="Calibri"/>
              </a:rPr>
              <a:t>central </a:t>
            </a:r>
            <a:r>
              <a:rPr lang="en-US" sz="2400" spc="-5" dirty="0">
                <a:cs typeface="Calibri"/>
              </a:rPr>
              <a:t>bank </a:t>
            </a:r>
            <a:r>
              <a:rPr lang="en-US" sz="2400" spc="-10" dirty="0">
                <a:cs typeface="Calibri"/>
              </a:rPr>
              <a:t>discounts </a:t>
            </a:r>
            <a:r>
              <a:rPr lang="en-US" sz="2400" dirty="0">
                <a:cs typeface="Calibri"/>
              </a:rPr>
              <a:t>the </a:t>
            </a:r>
            <a:r>
              <a:rPr lang="en-US" sz="2400" spc="-5" dirty="0">
                <a:cs typeface="Calibri"/>
              </a:rPr>
              <a:t>bills of </a:t>
            </a:r>
            <a:r>
              <a:rPr lang="en-US" sz="2400" spc="-10" dirty="0">
                <a:cs typeface="Calibri"/>
              </a:rPr>
              <a:t>commercial  banks. </a:t>
            </a:r>
            <a:r>
              <a:rPr lang="en-US" sz="2400" dirty="0">
                <a:cs typeface="Calibri"/>
              </a:rPr>
              <a:t>Undue </a:t>
            </a:r>
            <a:r>
              <a:rPr lang="en-US" sz="2400" spc="-5" dirty="0">
                <a:cs typeface="Calibri"/>
              </a:rPr>
              <a:t>expansion </a:t>
            </a:r>
            <a:r>
              <a:rPr lang="en-US" sz="2400" dirty="0">
                <a:cs typeface="Calibri"/>
              </a:rPr>
              <a:t>is </a:t>
            </a:r>
            <a:r>
              <a:rPr lang="en-US" sz="2400" spc="-15" dirty="0">
                <a:cs typeface="Calibri"/>
              </a:rPr>
              <a:t>prevented </a:t>
            </a:r>
            <a:r>
              <a:rPr lang="en-US" sz="2400" spc="-10" dirty="0">
                <a:cs typeface="Calibri"/>
              </a:rPr>
              <a:t>by  </a:t>
            </a:r>
            <a:r>
              <a:rPr lang="en-US" sz="2400" spc="-5" dirty="0">
                <a:cs typeface="Calibri"/>
              </a:rPr>
              <a:t>increase </a:t>
            </a:r>
            <a:r>
              <a:rPr lang="en-US" sz="2400" spc="-10" dirty="0">
                <a:cs typeface="Calibri"/>
              </a:rPr>
              <a:t>in </a:t>
            </a:r>
            <a:r>
              <a:rPr lang="en-US" sz="2400" dirty="0">
                <a:cs typeface="Calibri"/>
              </a:rPr>
              <a:t>the bank </a:t>
            </a:r>
            <a:r>
              <a:rPr lang="en-US" sz="2400" spc="-30" dirty="0">
                <a:cs typeface="Calibri"/>
              </a:rPr>
              <a:t>rate </a:t>
            </a:r>
            <a:r>
              <a:rPr lang="en-US" sz="2400" dirty="0">
                <a:cs typeface="Calibri"/>
              </a:rPr>
              <a:t>– </a:t>
            </a:r>
            <a:r>
              <a:rPr lang="en-US" sz="2400" spc="-10" dirty="0">
                <a:cs typeface="Calibri"/>
              </a:rPr>
              <a:t>credit </a:t>
            </a:r>
            <a:r>
              <a:rPr lang="en-US" sz="2400" dirty="0">
                <a:cs typeface="Calibri"/>
              </a:rPr>
              <a:t>made </a:t>
            </a:r>
            <a:r>
              <a:rPr lang="en-US" sz="2400" spc="-55" dirty="0">
                <a:cs typeface="Calibri"/>
              </a:rPr>
              <a:t>dearer.  </a:t>
            </a:r>
          </a:p>
          <a:p>
            <a:pPr marL="355600" marR="5080" indent="-342900">
              <a:lnSpc>
                <a:spcPct val="90000"/>
              </a:lnSpc>
              <a:spcBef>
                <a:spcPts val="765"/>
              </a:spcBef>
              <a:tabLst>
                <a:tab pos="354965" algn="l"/>
                <a:tab pos="355600" algn="l"/>
              </a:tabLst>
            </a:pPr>
            <a:r>
              <a:rPr lang="en-US" sz="2400" spc="-55" dirty="0">
                <a:cs typeface="Calibri"/>
              </a:rPr>
              <a:t>     </a:t>
            </a:r>
            <a:r>
              <a:rPr lang="en-US" sz="2400" spc="-5" dirty="0">
                <a:cs typeface="Calibri"/>
              </a:rPr>
              <a:t>During depression bank </a:t>
            </a:r>
            <a:r>
              <a:rPr lang="en-US" sz="2400" spc="-30" dirty="0">
                <a:cs typeface="Calibri"/>
              </a:rPr>
              <a:t>rate </a:t>
            </a:r>
            <a:r>
              <a:rPr lang="en-US" sz="2400" dirty="0">
                <a:cs typeface="Calibri"/>
              </a:rPr>
              <a:t>is </a:t>
            </a:r>
            <a:r>
              <a:rPr lang="en-US" sz="2400" spc="-5" dirty="0">
                <a:cs typeface="Calibri"/>
              </a:rPr>
              <a:t>decreased </a:t>
            </a:r>
            <a:r>
              <a:rPr lang="en-US" sz="2400" dirty="0">
                <a:cs typeface="Calibri"/>
              </a:rPr>
              <a:t>–  </a:t>
            </a:r>
            <a:r>
              <a:rPr lang="en-US" sz="2400" spc="-10" dirty="0">
                <a:cs typeface="Calibri"/>
              </a:rPr>
              <a:t>stimulates </a:t>
            </a:r>
            <a:r>
              <a:rPr lang="en-US" sz="2400" spc="-5" dirty="0">
                <a:cs typeface="Calibri"/>
              </a:rPr>
              <a:t>business </a:t>
            </a:r>
            <a:r>
              <a:rPr lang="en-US" sz="2400" dirty="0">
                <a:cs typeface="Calibri"/>
              </a:rPr>
              <a:t>activity – </a:t>
            </a:r>
            <a:r>
              <a:rPr lang="en-US" sz="2400" spc="-5" dirty="0">
                <a:cs typeface="Calibri"/>
              </a:rPr>
              <a:t>help</a:t>
            </a:r>
            <a:r>
              <a:rPr lang="en-US" sz="2400" spc="45" dirty="0">
                <a:cs typeface="Calibri"/>
              </a:rPr>
              <a:t> </a:t>
            </a:r>
            <a:r>
              <a:rPr lang="en-US" sz="2400" spc="-40" dirty="0">
                <a:cs typeface="Calibri"/>
              </a:rPr>
              <a:t>recovery.</a:t>
            </a:r>
            <a:endParaRPr lang="en-US" sz="2400" dirty="0">
              <a:cs typeface="Calibri"/>
            </a:endParaRPr>
          </a:p>
          <a:p>
            <a:pPr marL="355600" marR="182880" indent="-342900" algn="ctr">
              <a:lnSpc>
                <a:spcPct val="100000"/>
              </a:lnSpc>
              <a:spcBef>
                <a:spcPts val="95"/>
              </a:spcBef>
              <a:tabLst>
                <a:tab pos="355600" algn="l"/>
              </a:tabLst>
            </a:pPr>
            <a:r>
              <a:rPr sz="2400" b="1" u="heavy" spc="-35" dirty="0">
                <a:uFill>
                  <a:solidFill>
                    <a:srgbClr val="000000"/>
                  </a:solidFill>
                </a:uFill>
                <a:latin typeface="Calibri"/>
                <a:cs typeface="Calibri"/>
              </a:rPr>
              <a:t>Repo</a:t>
            </a:r>
            <a:r>
              <a:rPr lang="en-US" sz="2400" b="1" u="heavy" spc="-35" dirty="0">
                <a:uFill>
                  <a:solidFill>
                    <a:srgbClr val="000000"/>
                  </a:solidFill>
                </a:uFill>
                <a:latin typeface="Calibri"/>
                <a:cs typeface="Calibri"/>
              </a:rPr>
              <a:t> R</a:t>
            </a:r>
            <a:r>
              <a:rPr sz="2400" b="1" u="heavy" spc="-35" dirty="0">
                <a:uFill>
                  <a:solidFill>
                    <a:srgbClr val="000000"/>
                  </a:solidFill>
                </a:uFill>
                <a:latin typeface="Calibri"/>
                <a:cs typeface="Calibri"/>
              </a:rPr>
              <a:t>ate</a:t>
            </a:r>
            <a:r>
              <a:rPr sz="2400" spc="-35" dirty="0">
                <a:latin typeface="Calibri"/>
                <a:cs typeface="Calibri"/>
              </a:rPr>
              <a:t>: </a:t>
            </a:r>
            <a:endParaRPr lang="en-US" sz="2400" spc="-35" dirty="0">
              <a:latin typeface="Calibri"/>
              <a:cs typeface="Calibri"/>
            </a:endParaRPr>
          </a:p>
          <a:p>
            <a:pPr marL="355600" marR="182880" indent="-342900" algn="just">
              <a:lnSpc>
                <a:spcPct val="100000"/>
              </a:lnSpc>
              <a:spcBef>
                <a:spcPts val="95"/>
              </a:spcBef>
              <a:buFont typeface="Arial"/>
              <a:buChar char="•"/>
              <a:tabLst>
                <a:tab pos="355600" algn="l"/>
              </a:tabLst>
            </a:pPr>
            <a:r>
              <a:rPr sz="2400" spc="-5" dirty="0">
                <a:latin typeface="Calibri"/>
                <a:cs typeface="Calibri"/>
              </a:rPr>
              <a:t>The </a:t>
            </a:r>
            <a:r>
              <a:rPr sz="2400" spc="-45" dirty="0">
                <a:latin typeface="Calibri"/>
                <a:cs typeface="Calibri"/>
              </a:rPr>
              <a:t>rate </a:t>
            </a:r>
            <a:r>
              <a:rPr sz="2400" spc="-20" dirty="0">
                <a:latin typeface="Calibri"/>
                <a:cs typeface="Calibri"/>
              </a:rPr>
              <a:t>at </a:t>
            </a:r>
            <a:r>
              <a:rPr sz="2400" spc="-5" dirty="0">
                <a:latin typeface="Calibri"/>
                <a:cs typeface="Calibri"/>
              </a:rPr>
              <a:t>which  </a:t>
            </a:r>
            <a:r>
              <a:rPr sz="2400" spc="-15" dirty="0">
                <a:latin typeface="Calibri"/>
                <a:cs typeface="Calibri"/>
              </a:rPr>
              <a:t>commercial </a:t>
            </a:r>
            <a:r>
              <a:rPr sz="2400" spc="-10" dirty="0">
                <a:latin typeface="Calibri"/>
                <a:cs typeface="Calibri"/>
              </a:rPr>
              <a:t>banks </a:t>
            </a:r>
            <a:r>
              <a:rPr sz="2400" spc="-15" dirty="0">
                <a:latin typeface="Calibri"/>
                <a:cs typeface="Calibri"/>
              </a:rPr>
              <a:t>borrow </a:t>
            </a:r>
            <a:r>
              <a:rPr sz="2400" spc="-20" dirty="0">
                <a:latin typeface="Calibri"/>
                <a:cs typeface="Calibri"/>
              </a:rPr>
              <a:t>from</a:t>
            </a:r>
            <a:r>
              <a:rPr sz="2400" dirty="0">
                <a:latin typeface="Calibri"/>
                <a:cs typeface="Calibri"/>
              </a:rPr>
              <a:t> </a:t>
            </a:r>
            <a:r>
              <a:rPr sz="2400" spc="-5" dirty="0">
                <a:latin typeface="Calibri"/>
                <a:cs typeface="Calibri"/>
              </a:rPr>
              <a:t>RBI</a:t>
            </a:r>
            <a:endParaRPr sz="2400" dirty="0">
              <a:latin typeface="Calibri"/>
              <a:cs typeface="Calibri"/>
            </a:endParaRPr>
          </a:p>
          <a:p>
            <a:pPr marL="355600" marR="1059815" indent="-342900" algn="just">
              <a:lnSpc>
                <a:spcPct val="100000"/>
              </a:lnSpc>
              <a:spcBef>
                <a:spcPts val="965"/>
              </a:spcBef>
              <a:buFont typeface="Arial"/>
              <a:buChar char="•"/>
              <a:tabLst>
                <a:tab pos="355600" algn="l"/>
              </a:tabLst>
            </a:pPr>
            <a:r>
              <a:rPr sz="2400" b="1" u="heavy" spc="-5" dirty="0">
                <a:uFill>
                  <a:solidFill>
                    <a:srgbClr val="000000"/>
                  </a:solidFill>
                </a:uFill>
                <a:latin typeface="Calibri"/>
                <a:cs typeface="Calibri"/>
              </a:rPr>
              <a:t>Boom</a:t>
            </a:r>
            <a:r>
              <a:rPr sz="2400" spc="-5" dirty="0">
                <a:latin typeface="Calibri"/>
                <a:cs typeface="Calibri"/>
              </a:rPr>
              <a:t>: </a:t>
            </a:r>
            <a:r>
              <a:rPr sz="2400" spc="-25" dirty="0">
                <a:latin typeface="Calibri"/>
                <a:cs typeface="Calibri"/>
              </a:rPr>
              <a:t>Repo </a:t>
            </a:r>
            <a:r>
              <a:rPr sz="2400" spc="-45" dirty="0">
                <a:latin typeface="Calibri"/>
                <a:cs typeface="Calibri"/>
              </a:rPr>
              <a:t>rate </a:t>
            </a:r>
            <a:r>
              <a:rPr sz="2400" spc="-5" dirty="0">
                <a:latin typeface="Calibri"/>
                <a:cs typeface="Calibri"/>
              </a:rPr>
              <a:t>is </a:t>
            </a:r>
            <a:r>
              <a:rPr sz="2400" spc="-10" dirty="0">
                <a:latin typeface="Calibri"/>
                <a:cs typeface="Calibri"/>
              </a:rPr>
              <a:t>increased </a:t>
            </a:r>
            <a:r>
              <a:rPr sz="2400" spc="-5" dirty="0">
                <a:latin typeface="Calibri"/>
                <a:cs typeface="Calibri"/>
              </a:rPr>
              <a:t>–  </a:t>
            </a:r>
            <a:r>
              <a:rPr sz="2400" spc="-15" dirty="0">
                <a:latin typeface="Calibri"/>
                <a:cs typeface="Calibri"/>
              </a:rPr>
              <a:t>borrowing </a:t>
            </a:r>
            <a:r>
              <a:rPr sz="2400" spc="-10" dirty="0">
                <a:latin typeface="Calibri"/>
                <a:cs typeface="Calibri"/>
              </a:rPr>
              <a:t>becomes</a:t>
            </a:r>
            <a:r>
              <a:rPr sz="2400" spc="10" dirty="0">
                <a:latin typeface="Calibri"/>
                <a:cs typeface="Calibri"/>
              </a:rPr>
              <a:t> </a:t>
            </a:r>
            <a:r>
              <a:rPr sz="2400" spc="-60" dirty="0">
                <a:latin typeface="Calibri"/>
                <a:cs typeface="Calibri"/>
              </a:rPr>
              <a:t>costlier.</a:t>
            </a:r>
            <a:endParaRPr sz="2400" dirty="0">
              <a:latin typeface="Calibri"/>
              <a:cs typeface="Calibri"/>
            </a:endParaRPr>
          </a:p>
          <a:p>
            <a:pPr marL="355600" marR="5080" indent="-342900" algn="just">
              <a:lnSpc>
                <a:spcPct val="100000"/>
              </a:lnSpc>
              <a:spcBef>
                <a:spcPts val="960"/>
              </a:spcBef>
              <a:buFont typeface="Arial"/>
              <a:buChar char="•"/>
              <a:tabLst>
                <a:tab pos="355600" algn="l"/>
              </a:tabLst>
            </a:pPr>
            <a:r>
              <a:rPr sz="2400" b="1" u="heavy" spc="-10" dirty="0">
                <a:uFill>
                  <a:solidFill>
                    <a:srgbClr val="000000"/>
                  </a:solidFill>
                </a:uFill>
                <a:latin typeface="Calibri"/>
                <a:cs typeface="Calibri"/>
              </a:rPr>
              <a:t>Depression</a:t>
            </a:r>
            <a:r>
              <a:rPr sz="2400" b="1" spc="-10" dirty="0">
                <a:latin typeface="Calibri"/>
                <a:cs typeface="Calibri"/>
              </a:rPr>
              <a:t> </a:t>
            </a:r>
            <a:r>
              <a:rPr sz="2400" spc="-5" dirty="0">
                <a:latin typeface="Calibri"/>
                <a:cs typeface="Calibri"/>
              </a:rPr>
              <a:t>– </a:t>
            </a:r>
            <a:r>
              <a:rPr sz="2400" spc="-20" dirty="0">
                <a:latin typeface="Calibri"/>
                <a:cs typeface="Calibri"/>
              </a:rPr>
              <a:t>Repo </a:t>
            </a:r>
            <a:r>
              <a:rPr sz="2400" spc="-45" dirty="0">
                <a:latin typeface="Calibri"/>
                <a:cs typeface="Calibri"/>
              </a:rPr>
              <a:t>rate </a:t>
            </a:r>
            <a:r>
              <a:rPr sz="2400" spc="-5" dirty="0">
                <a:latin typeface="Calibri"/>
                <a:cs typeface="Calibri"/>
              </a:rPr>
              <a:t>is </a:t>
            </a:r>
            <a:r>
              <a:rPr sz="2400" spc="-10" dirty="0">
                <a:latin typeface="Calibri"/>
                <a:cs typeface="Calibri"/>
              </a:rPr>
              <a:t>reduced </a:t>
            </a:r>
            <a:r>
              <a:rPr sz="2400" spc="-5" dirty="0">
                <a:latin typeface="Calibri"/>
                <a:cs typeface="Calibri"/>
              </a:rPr>
              <a:t>–  </a:t>
            </a:r>
            <a:r>
              <a:rPr sz="2400" spc="-15" dirty="0">
                <a:latin typeface="Calibri"/>
                <a:cs typeface="Calibri"/>
              </a:rPr>
              <a:t>borrowings </a:t>
            </a:r>
            <a:r>
              <a:rPr sz="2400" spc="-20" dirty="0">
                <a:latin typeface="Calibri"/>
                <a:cs typeface="Calibri"/>
              </a:rPr>
              <a:t>from </a:t>
            </a:r>
            <a:r>
              <a:rPr sz="2400" spc="-5" dirty="0">
                <a:latin typeface="Calibri"/>
                <a:cs typeface="Calibri"/>
              </a:rPr>
              <a:t>RBI </a:t>
            </a:r>
            <a:r>
              <a:rPr sz="2400" spc="-10" dirty="0">
                <a:latin typeface="Calibri"/>
                <a:cs typeface="Calibri"/>
              </a:rPr>
              <a:t>becomes  </a:t>
            </a:r>
            <a:r>
              <a:rPr sz="2400" spc="-55" dirty="0">
                <a:latin typeface="Calibri"/>
                <a:cs typeface="Calibri"/>
              </a:rPr>
              <a:t>cheaper.</a:t>
            </a:r>
            <a:endParaRPr lang="en-US" sz="2400" spc="-55" dirty="0">
              <a:latin typeface="Calibri"/>
              <a:cs typeface="Calibri"/>
            </a:endParaRPr>
          </a:p>
          <a:p>
            <a:pPr marL="355600" marR="649605" indent="-342900" algn="ctr">
              <a:lnSpc>
                <a:spcPct val="100000"/>
              </a:lnSpc>
              <a:spcBef>
                <a:spcPts val="105"/>
              </a:spcBef>
              <a:tabLst>
                <a:tab pos="354965" algn="l"/>
                <a:tab pos="355600" algn="l"/>
                <a:tab pos="1866900" algn="l"/>
              </a:tabLst>
            </a:pPr>
            <a:r>
              <a:rPr lang="en-US" sz="2400" b="1" u="heavy" spc="-20" dirty="0">
                <a:uFill>
                  <a:solidFill>
                    <a:srgbClr val="000000"/>
                  </a:solidFill>
                </a:uFill>
                <a:cs typeface="Calibri"/>
              </a:rPr>
              <a:t> Reverse </a:t>
            </a:r>
            <a:r>
              <a:rPr lang="en-US" sz="2400" b="1" u="heavy" spc="-15" dirty="0">
                <a:uFill>
                  <a:solidFill>
                    <a:srgbClr val="000000"/>
                  </a:solidFill>
                </a:uFill>
                <a:cs typeface="Calibri"/>
              </a:rPr>
              <a:t>Repo R</a:t>
            </a:r>
            <a:r>
              <a:rPr lang="en-US" sz="2400" b="1" u="heavy" spc="-35" dirty="0">
                <a:uFill>
                  <a:solidFill>
                    <a:srgbClr val="000000"/>
                  </a:solidFill>
                </a:uFill>
                <a:cs typeface="Calibri"/>
              </a:rPr>
              <a:t>ate</a:t>
            </a:r>
            <a:r>
              <a:rPr lang="en-US" sz="2400" spc="-35" dirty="0">
                <a:cs typeface="Calibri"/>
              </a:rPr>
              <a:t>: </a:t>
            </a:r>
          </a:p>
          <a:p>
            <a:pPr marL="355600" marR="649605" indent="-342900">
              <a:lnSpc>
                <a:spcPct val="100000"/>
              </a:lnSpc>
              <a:spcBef>
                <a:spcPts val="105"/>
              </a:spcBef>
              <a:tabLst>
                <a:tab pos="354965" algn="l"/>
                <a:tab pos="355600" algn="l"/>
                <a:tab pos="1866900" algn="l"/>
              </a:tabLst>
            </a:pPr>
            <a:r>
              <a:rPr lang="en-US" sz="2400" spc="-5" dirty="0">
                <a:cs typeface="Calibri"/>
              </a:rPr>
              <a:t>The </a:t>
            </a:r>
            <a:r>
              <a:rPr lang="en-US" sz="2400" spc="-30" dirty="0">
                <a:cs typeface="Calibri"/>
              </a:rPr>
              <a:t>rate </a:t>
            </a:r>
            <a:r>
              <a:rPr lang="en-US" sz="2400" spc="-10" dirty="0">
                <a:cs typeface="Calibri"/>
              </a:rPr>
              <a:t>at </a:t>
            </a:r>
            <a:r>
              <a:rPr lang="en-US" sz="2400" dirty="0">
                <a:cs typeface="Calibri"/>
              </a:rPr>
              <a:t>which RBI  </a:t>
            </a:r>
            <a:r>
              <a:rPr lang="en-US" sz="2400" spc="-15" dirty="0">
                <a:cs typeface="Calibri"/>
              </a:rPr>
              <a:t>borrows </a:t>
            </a:r>
            <a:r>
              <a:rPr lang="en-US" sz="2400" spc="-5" dirty="0">
                <a:cs typeface="Calibri"/>
              </a:rPr>
              <a:t>money </a:t>
            </a:r>
            <a:r>
              <a:rPr lang="en-US" sz="2400" spc="-15" dirty="0">
                <a:cs typeface="Calibri"/>
              </a:rPr>
              <a:t>from</a:t>
            </a:r>
            <a:r>
              <a:rPr lang="en-US" sz="2400" dirty="0">
                <a:cs typeface="Calibri"/>
              </a:rPr>
              <a:t> </a:t>
            </a:r>
            <a:r>
              <a:rPr lang="en-US" sz="2400" spc="-10" dirty="0">
                <a:cs typeface="Calibri"/>
              </a:rPr>
              <a:t>banks.</a:t>
            </a:r>
            <a:endParaRPr lang="en-US" sz="2400" dirty="0">
              <a:cs typeface="Calibri"/>
            </a:endParaRPr>
          </a:p>
          <a:p>
            <a:pPr marL="355600" marR="5080" indent="-342900">
              <a:lnSpc>
                <a:spcPct val="100000"/>
              </a:lnSpc>
              <a:spcBef>
                <a:spcPts val="770"/>
              </a:spcBef>
              <a:buFont typeface="Arial"/>
              <a:buChar char="•"/>
              <a:tabLst>
                <a:tab pos="354965" algn="l"/>
                <a:tab pos="355600" algn="l"/>
              </a:tabLst>
            </a:pPr>
            <a:r>
              <a:rPr lang="en-US" sz="2400" b="1" u="heavy" dirty="0">
                <a:uFill>
                  <a:solidFill>
                    <a:srgbClr val="000000"/>
                  </a:solidFill>
                </a:uFill>
                <a:cs typeface="Calibri"/>
              </a:rPr>
              <a:t>Boom</a:t>
            </a:r>
            <a:r>
              <a:rPr lang="en-US" sz="2400" dirty="0">
                <a:cs typeface="Calibri"/>
              </a:rPr>
              <a:t>: </a:t>
            </a:r>
            <a:r>
              <a:rPr lang="en-US" sz="2400" spc="-25" dirty="0">
                <a:cs typeface="Calibri"/>
              </a:rPr>
              <a:t>Reverse </a:t>
            </a:r>
            <a:r>
              <a:rPr lang="en-US" sz="2400" spc="-10" dirty="0">
                <a:cs typeface="Calibri"/>
              </a:rPr>
              <a:t>repo </a:t>
            </a:r>
            <a:r>
              <a:rPr lang="en-US" sz="2400" spc="-35" dirty="0">
                <a:cs typeface="Calibri"/>
              </a:rPr>
              <a:t>rate </a:t>
            </a:r>
            <a:r>
              <a:rPr lang="en-US" sz="2400" dirty="0">
                <a:cs typeface="Calibri"/>
              </a:rPr>
              <a:t>is </a:t>
            </a:r>
            <a:r>
              <a:rPr lang="en-US" sz="2400" spc="-5" dirty="0">
                <a:cs typeface="Calibri"/>
              </a:rPr>
              <a:t>increased.  Commercial </a:t>
            </a:r>
            <a:r>
              <a:rPr lang="en-US" sz="2400" spc="-10" dirty="0">
                <a:cs typeface="Calibri"/>
              </a:rPr>
              <a:t>banks </a:t>
            </a:r>
            <a:r>
              <a:rPr lang="en-US" sz="2400" spc="-25" dirty="0">
                <a:cs typeface="Calibri"/>
              </a:rPr>
              <a:t>transfer </a:t>
            </a:r>
            <a:r>
              <a:rPr lang="en-US" sz="2400" spc="-10" dirty="0">
                <a:cs typeface="Calibri"/>
              </a:rPr>
              <a:t>more </a:t>
            </a:r>
            <a:r>
              <a:rPr lang="en-US" sz="2400" spc="-5" dirty="0">
                <a:cs typeface="Calibri"/>
              </a:rPr>
              <a:t>funds </a:t>
            </a:r>
            <a:r>
              <a:rPr lang="en-US" sz="2400" spc="-20" dirty="0">
                <a:cs typeface="Calibri"/>
              </a:rPr>
              <a:t>to</a:t>
            </a:r>
            <a:r>
              <a:rPr lang="en-US" sz="2400" spc="65" dirty="0">
                <a:cs typeface="Calibri"/>
              </a:rPr>
              <a:t> </a:t>
            </a:r>
            <a:r>
              <a:rPr lang="en-US" sz="2400" dirty="0">
                <a:cs typeface="Calibri"/>
              </a:rPr>
              <a:t>RBI, </a:t>
            </a:r>
            <a:r>
              <a:rPr lang="en-US" sz="2400" spc="-10" dirty="0">
                <a:cs typeface="Calibri"/>
              </a:rPr>
              <a:t>Reserves </a:t>
            </a:r>
            <a:r>
              <a:rPr lang="en-US" sz="2400" dirty="0">
                <a:cs typeface="Calibri"/>
              </a:rPr>
              <a:t>with </a:t>
            </a:r>
            <a:r>
              <a:rPr lang="en-US" sz="2400" spc="-10" dirty="0">
                <a:cs typeface="Calibri"/>
              </a:rPr>
              <a:t>banks </a:t>
            </a:r>
            <a:r>
              <a:rPr lang="en-US" sz="2400" spc="-5" dirty="0">
                <a:cs typeface="Calibri"/>
              </a:rPr>
              <a:t>reduced </a:t>
            </a:r>
            <a:r>
              <a:rPr lang="en-US" sz="2400" dirty="0">
                <a:cs typeface="Calibri"/>
              </a:rPr>
              <a:t>– loans </a:t>
            </a:r>
            <a:r>
              <a:rPr lang="en-US" sz="2400" spc="-10" dirty="0">
                <a:cs typeface="Calibri"/>
              </a:rPr>
              <a:t>become  costlier</a:t>
            </a:r>
            <a:endParaRPr lang="en-US" sz="2400" dirty="0">
              <a:cs typeface="Calibri"/>
            </a:endParaRPr>
          </a:p>
          <a:p>
            <a:pPr marL="355600" marR="76835" indent="-342900">
              <a:lnSpc>
                <a:spcPct val="100000"/>
              </a:lnSpc>
              <a:spcBef>
                <a:spcPts val="770"/>
              </a:spcBef>
              <a:buFont typeface="Arial"/>
              <a:buChar char="•"/>
              <a:tabLst>
                <a:tab pos="354965" algn="l"/>
                <a:tab pos="355600" algn="l"/>
              </a:tabLst>
            </a:pPr>
            <a:r>
              <a:rPr lang="en-US" sz="2400" b="1" u="heavy" spc="-5" dirty="0">
                <a:uFill>
                  <a:solidFill>
                    <a:srgbClr val="000000"/>
                  </a:solidFill>
                </a:uFill>
                <a:cs typeface="Calibri"/>
              </a:rPr>
              <a:t>Depression</a:t>
            </a:r>
            <a:r>
              <a:rPr lang="en-US" sz="2400" spc="-5" dirty="0">
                <a:cs typeface="Calibri"/>
              </a:rPr>
              <a:t>: </a:t>
            </a:r>
            <a:r>
              <a:rPr lang="en-US" sz="2400" spc="-25" dirty="0">
                <a:cs typeface="Calibri"/>
              </a:rPr>
              <a:t>Reverse </a:t>
            </a:r>
            <a:r>
              <a:rPr lang="en-US" sz="2400" spc="-10" dirty="0">
                <a:cs typeface="Calibri"/>
              </a:rPr>
              <a:t>repo </a:t>
            </a:r>
            <a:r>
              <a:rPr lang="en-US" sz="2400" spc="-35" dirty="0">
                <a:cs typeface="Calibri"/>
              </a:rPr>
              <a:t>rate </a:t>
            </a:r>
            <a:r>
              <a:rPr lang="en-US" sz="2400" dirty="0">
                <a:cs typeface="Calibri"/>
              </a:rPr>
              <a:t>is </a:t>
            </a:r>
            <a:r>
              <a:rPr lang="en-US" sz="2400" spc="-5" dirty="0">
                <a:cs typeface="Calibri"/>
              </a:rPr>
              <a:t>decreased </a:t>
            </a:r>
            <a:r>
              <a:rPr lang="en-US" sz="2400" dirty="0">
                <a:cs typeface="Calibri"/>
              </a:rPr>
              <a:t>–  </a:t>
            </a:r>
            <a:r>
              <a:rPr lang="en-US" sz="2400" spc="-5" dirty="0">
                <a:cs typeface="Calibri"/>
              </a:rPr>
              <a:t>funds remain </a:t>
            </a:r>
            <a:r>
              <a:rPr lang="en-US" sz="2400" dirty="0">
                <a:cs typeface="Calibri"/>
              </a:rPr>
              <a:t>with </a:t>
            </a:r>
            <a:r>
              <a:rPr lang="en-US" sz="2400" spc="-10" dirty="0">
                <a:cs typeface="Calibri"/>
              </a:rPr>
              <a:t>banks </a:t>
            </a:r>
            <a:r>
              <a:rPr lang="en-US" sz="2400" dirty="0">
                <a:cs typeface="Calibri"/>
              </a:rPr>
              <a:t>– </a:t>
            </a:r>
            <a:r>
              <a:rPr lang="en-US" sz="2400" spc="-10" dirty="0">
                <a:cs typeface="Calibri"/>
              </a:rPr>
              <a:t>credit becomes  </a:t>
            </a:r>
            <a:r>
              <a:rPr lang="en-US" sz="2400" spc="-40" dirty="0">
                <a:cs typeface="Calibri"/>
              </a:rPr>
              <a:t>cheaper.</a:t>
            </a:r>
            <a:endParaRPr lang="en-US" sz="2400" dirty="0">
              <a:cs typeface="Calibri"/>
            </a:endParaRPr>
          </a:p>
          <a:p>
            <a:pPr marL="355600" marR="5080" indent="-342900" algn="just">
              <a:lnSpc>
                <a:spcPct val="100000"/>
              </a:lnSpc>
              <a:spcBef>
                <a:spcPts val="960"/>
              </a:spcBef>
              <a:buFont typeface="Arial"/>
              <a:buChar char="•"/>
              <a:tabLst>
                <a:tab pos="355600" algn="l"/>
              </a:tabLst>
            </a:pPr>
            <a:endParaRPr sz="2400" dirty="0">
              <a:latin typeface="Calibri"/>
              <a:cs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2438400" y="228600"/>
            <a:ext cx="7578513" cy="505908"/>
          </a:xfrm>
          <a:prstGeom prst="rect">
            <a:avLst/>
          </a:prstGeom>
        </p:spPr>
        <p:txBody>
          <a:bodyPr vert="horz" wrap="square" lIns="0" tIns="13335" rIns="0" bIns="0" rtlCol="0">
            <a:spAutoFit/>
          </a:bodyPr>
          <a:lstStyle/>
          <a:p>
            <a:pPr marL="12700" algn="ctr">
              <a:lnSpc>
                <a:spcPct val="100000"/>
              </a:lnSpc>
              <a:spcBef>
                <a:spcPts val="105"/>
              </a:spcBef>
            </a:pPr>
            <a:r>
              <a:rPr sz="3200" spc="-5" dirty="0"/>
              <a:t>Open </a:t>
            </a:r>
            <a:r>
              <a:rPr sz="3200" spc="-30" dirty="0"/>
              <a:t>market</a:t>
            </a:r>
            <a:r>
              <a:rPr sz="3200" spc="-65" dirty="0"/>
              <a:t> </a:t>
            </a:r>
            <a:r>
              <a:rPr sz="3200" spc="-15" dirty="0"/>
              <a:t>operations</a:t>
            </a:r>
          </a:p>
        </p:txBody>
      </p:sp>
      <p:sp>
        <p:nvSpPr>
          <p:cNvPr id="5" name="object 5"/>
          <p:cNvSpPr txBox="1"/>
          <p:nvPr/>
        </p:nvSpPr>
        <p:spPr>
          <a:xfrm>
            <a:off x="762000" y="762000"/>
            <a:ext cx="10833945" cy="2434641"/>
          </a:xfrm>
          <a:prstGeom prst="rect">
            <a:avLst/>
          </a:prstGeom>
        </p:spPr>
        <p:txBody>
          <a:bodyPr vert="horz" wrap="square" lIns="0" tIns="13335" rIns="0" bIns="0" rtlCol="0">
            <a:spAutoFit/>
          </a:bodyPr>
          <a:lstStyle/>
          <a:p>
            <a:pPr marL="355600" marR="582930" indent="-342900" algn="just">
              <a:lnSpc>
                <a:spcPct val="100000"/>
              </a:lnSpc>
              <a:spcBef>
                <a:spcPts val="105"/>
              </a:spcBef>
              <a:buFont typeface="Arial"/>
              <a:buChar char="•"/>
              <a:tabLst>
                <a:tab pos="355600" algn="l"/>
              </a:tabLst>
            </a:pPr>
            <a:r>
              <a:rPr sz="2400" u="heavy" dirty="0">
                <a:uFill>
                  <a:solidFill>
                    <a:srgbClr val="000000"/>
                  </a:solidFill>
                </a:uFill>
                <a:latin typeface="Calibri"/>
                <a:cs typeface="Calibri"/>
              </a:rPr>
              <a:t>O</a:t>
            </a:r>
            <a:r>
              <a:rPr sz="2400" b="1" u="heavy" dirty="0">
                <a:uFill>
                  <a:solidFill>
                    <a:srgbClr val="000000"/>
                  </a:solidFill>
                </a:uFill>
                <a:latin typeface="Calibri"/>
                <a:cs typeface="Calibri"/>
              </a:rPr>
              <a:t>pen </a:t>
            </a:r>
            <a:r>
              <a:rPr sz="2400" b="1" u="heavy" spc="-25" dirty="0">
                <a:uFill>
                  <a:solidFill>
                    <a:srgbClr val="000000"/>
                  </a:solidFill>
                </a:uFill>
                <a:latin typeface="Calibri"/>
                <a:cs typeface="Calibri"/>
              </a:rPr>
              <a:t>market </a:t>
            </a:r>
            <a:r>
              <a:rPr sz="2400" b="1" u="heavy" spc="-10" dirty="0">
                <a:uFill>
                  <a:solidFill>
                    <a:srgbClr val="000000"/>
                  </a:solidFill>
                </a:uFill>
                <a:latin typeface="Calibri"/>
                <a:cs typeface="Calibri"/>
              </a:rPr>
              <a:t>operations</a:t>
            </a:r>
            <a:r>
              <a:rPr sz="2400" b="1" spc="-10" dirty="0">
                <a:latin typeface="Calibri"/>
                <a:cs typeface="Calibri"/>
              </a:rPr>
              <a:t> </a:t>
            </a:r>
            <a:r>
              <a:rPr sz="2400" dirty="0">
                <a:latin typeface="Calibri"/>
                <a:cs typeface="Calibri"/>
              </a:rPr>
              <a:t>- </a:t>
            </a:r>
            <a:r>
              <a:rPr sz="2400" spc="-15" dirty="0">
                <a:latin typeface="Calibri"/>
                <a:cs typeface="Calibri"/>
              </a:rPr>
              <a:t>Deliberate </a:t>
            </a:r>
            <a:r>
              <a:rPr sz="2400" spc="-10" dirty="0">
                <a:latin typeface="Calibri"/>
                <a:cs typeface="Calibri"/>
              </a:rPr>
              <a:t>direct  </a:t>
            </a:r>
            <a:r>
              <a:rPr sz="2400" spc="-5" dirty="0">
                <a:latin typeface="Calibri"/>
                <a:cs typeface="Calibri"/>
              </a:rPr>
              <a:t>sale </a:t>
            </a:r>
            <a:r>
              <a:rPr sz="2400" dirty="0">
                <a:latin typeface="Calibri"/>
                <a:cs typeface="Calibri"/>
              </a:rPr>
              <a:t>and </a:t>
            </a:r>
            <a:r>
              <a:rPr sz="2400" spc="-10" dirty="0">
                <a:latin typeface="Calibri"/>
                <a:cs typeface="Calibri"/>
              </a:rPr>
              <a:t>purchase </a:t>
            </a:r>
            <a:r>
              <a:rPr sz="2400" spc="-5" dirty="0">
                <a:latin typeface="Calibri"/>
                <a:cs typeface="Calibri"/>
              </a:rPr>
              <a:t>of </a:t>
            </a:r>
            <a:r>
              <a:rPr sz="2400" spc="-10" dirty="0">
                <a:latin typeface="Calibri"/>
                <a:cs typeface="Calibri"/>
              </a:rPr>
              <a:t>government </a:t>
            </a:r>
            <a:r>
              <a:rPr sz="2400" spc="-5" dirty="0">
                <a:latin typeface="Calibri"/>
                <a:cs typeface="Calibri"/>
              </a:rPr>
              <a:t>securities  </a:t>
            </a:r>
            <a:r>
              <a:rPr sz="2400" dirty="0">
                <a:latin typeface="Calibri"/>
                <a:cs typeface="Calibri"/>
              </a:rPr>
              <a:t>and </a:t>
            </a:r>
            <a:r>
              <a:rPr sz="2400" spc="-10" dirty="0">
                <a:latin typeface="Calibri"/>
                <a:cs typeface="Calibri"/>
              </a:rPr>
              <a:t>bills</a:t>
            </a:r>
            <a:r>
              <a:rPr sz="2400" spc="25" dirty="0">
                <a:latin typeface="Calibri"/>
                <a:cs typeface="Calibri"/>
              </a:rPr>
              <a:t> </a:t>
            </a:r>
            <a:r>
              <a:rPr sz="2400" dirty="0">
                <a:latin typeface="Calibri"/>
                <a:cs typeface="Calibri"/>
              </a:rPr>
              <a:t>.</a:t>
            </a:r>
          </a:p>
          <a:p>
            <a:pPr marL="355600" marR="5080" indent="-342900" algn="just">
              <a:lnSpc>
                <a:spcPct val="100000"/>
              </a:lnSpc>
              <a:spcBef>
                <a:spcPts val="770"/>
              </a:spcBef>
              <a:buFont typeface="Arial"/>
              <a:buChar char="•"/>
              <a:tabLst>
                <a:tab pos="354965" algn="l"/>
                <a:tab pos="355600" algn="l"/>
                <a:tab pos="3647440" algn="l"/>
                <a:tab pos="4485640" algn="l"/>
              </a:tabLst>
            </a:pPr>
            <a:r>
              <a:rPr sz="2400" b="1" u="heavy" spc="-5" dirty="0">
                <a:uFill>
                  <a:solidFill>
                    <a:srgbClr val="000000"/>
                  </a:solidFill>
                </a:uFill>
                <a:latin typeface="Calibri"/>
                <a:cs typeface="Calibri"/>
              </a:rPr>
              <a:t>During depression</a:t>
            </a:r>
            <a:r>
              <a:rPr sz="2400" b="1" spc="-5" dirty="0">
                <a:latin typeface="Calibri"/>
                <a:cs typeface="Calibri"/>
              </a:rPr>
              <a:t> </a:t>
            </a:r>
            <a:r>
              <a:rPr sz="2400" dirty="0">
                <a:latin typeface="Calibri"/>
                <a:cs typeface="Calibri"/>
              </a:rPr>
              <a:t>– </a:t>
            </a:r>
            <a:r>
              <a:rPr sz="2400" spc="-10" dirty="0">
                <a:latin typeface="Calibri"/>
                <a:cs typeface="Calibri"/>
              </a:rPr>
              <a:t>purchase </a:t>
            </a:r>
            <a:r>
              <a:rPr sz="2400" dirty="0">
                <a:latin typeface="Calibri"/>
                <a:cs typeface="Calibri"/>
              </a:rPr>
              <a:t>of </a:t>
            </a:r>
            <a:r>
              <a:rPr sz="2400" spc="-5" dirty="0">
                <a:latin typeface="Calibri"/>
                <a:cs typeface="Calibri"/>
              </a:rPr>
              <a:t>securities </a:t>
            </a:r>
            <a:r>
              <a:rPr sz="2400" dirty="0">
                <a:latin typeface="Calibri"/>
                <a:cs typeface="Calibri"/>
              </a:rPr>
              <a:t>–  </a:t>
            </a:r>
            <a:r>
              <a:rPr sz="2400" spc="-5" dirty="0">
                <a:latin typeface="Calibri"/>
                <a:cs typeface="Calibri"/>
              </a:rPr>
              <a:t>cash reserves </a:t>
            </a:r>
            <a:r>
              <a:rPr sz="2400" dirty="0">
                <a:latin typeface="Calibri"/>
                <a:cs typeface="Calibri"/>
              </a:rPr>
              <a:t>with </a:t>
            </a:r>
            <a:r>
              <a:rPr sz="2400" spc="-10" dirty="0">
                <a:latin typeface="Calibri"/>
                <a:cs typeface="Calibri"/>
              </a:rPr>
              <a:t>commercial banks  strengthens,</a:t>
            </a:r>
            <a:r>
              <a:rPr sz="2400" spc="10" dirty="0">
                <a:latin typeface="Calibri"/>
                <a:cs typeface="Calibri"/>
              </a:rPr>
              <a:t> </a:t>
            </a:r>
            <a:r>
              <a:rPr sz="2400" spc="-5" dirty="0">
                <a:latin typeface="Calibri"/>
                <a:cs typeface="Calibri"/>
              </a:rPr>
              <a:t>credit	</a:t>
            </a:r>
            <a:r>
              <a:rPr sz="2400" spc="-10" dirty="0">
                <a:latin typeface="Calibri"/>
                <a:cs typeface="Calibri"/>
              </a:rPr>
              <a:t>expansion </a:t>
            </a:r>
            <a:r>
              <a:rPr sz="2400" spc="-30" dirty="0">
                <a:latin typeface="Calibri"/>
                <a:cs typeface="Calibri"/>
              </a:rPr>
              <a:t>takes </a:t>
            </a:r>
            <a:r>
              <a:rPr sz="2400" spc="-5" dirty="0">
                <a:latin typeface="Calibri"/>
                <a:cs typeface="Calibri"/>
              </a:rPr>
              <a:t>place. </a:t>
            </a:r>
            <a:r>
              <a:rPr sz="2400" u="heavy" spc="-5" dirty="0">
                <a:uFill>
                  <a:solidFill>
                    <a:srgbClr val="000000"/>
                  </a:solidFill>
                </a:uFill>
                <a:latin typeface="Calibri"/>
                <a:cs typeface="Calibri"/>
              </a:rPr>
              <a:t> </a:t>
            </a:r>
            <a:endParaRPr lang="en-US" sz="2400" u="heavy" spc="-5" dirty="0">
              <a:uFill>
                <a:solidFill>
                  <a:srgbClr val="000000"/>
                </a:solidFill>
              </a:uFill>
              <a:latin typeface="Calibri"/>
              <a:cs typeface="Calibri"/>
            </a:endParaRPr>
          </a:p>
          <a:p>
            <a:pPr marL="355600" marR="5080" indent="-342900" algn="just">
              <a:lnSpc>
                <a:spcPct val="100000"/>
              </a:lnSpc>
              <a:spcBef>
                <a:spcPts val="770"/>
              </a:spcBef>
              <a:buFont typeface="Arial"/>
              <a:buChar char="•"/>
              <a:tabLst>
                <a:tab pos="354965" algn="l"/>
                <a:tab pos="355600" algn="l"/>
                <a:tab pos="3647440" algn="l"/>
                <a:tab pos="4485640" algn="l"/>
              </a:tabLst>
            </a:pPr>
            <a:r>
              <a:rPr sz="2400" b="1" u="heavy" spc="-5" dirty="0">
                <a:uFill>
                  <a:solidFill>
                    <a:srgbClr val="000000"/>
                  </a:solidFill>
                </a:uFill>
                <a:latin typeface="Calibri"/>
                <a:cs typeface="Calibri"/>
              </a:rPr>
              <a:t>During </a:t>
            </a:r>
            <a:r>
              <a:rPr sz="2400" b="1" u="heavy" spc="5" dirty="0">
                <a:uFill>
                  <a:solidFill>
                    <a:srgbClr val="000000"/>
                  </a:solidFill>
                </a:uFill>
                <a:latin typeface="Calibri"/>
                <a:cs typeface="Calibri"/>
              </a:rPr>
              <a:t>Boom</a:t>
            </a:r>
            <a:r>
              <a:rPr sz="2400" b="1" spc="5" dirty="0">
                <a:latin typeface="Calibri"/>
                <a:cs typeface="Calibri"/>
              </a:rPr>
              <a:t> </a:t>
            </a:r>
            <a:r>
              <a:rPr sz="2400" dirty="0">
                <a:latin typeface="Calibri"/>
                <a:cs typeface="Calibri"/>
              </a:rPr>
              <a:t>–</a:t>
            </a:r>
            <a:r>
              <a:rPr sz="2400" spc="-10" dirty="0">
                <a:latin typeface="Calibri"/>
                <a:cs typeface="Calibri"/>
              </a:rPr>
              <a:t> </a:t>
            </a:r>
            <a:r>
              <a:rPr sz="2400" dirty="0">
                <a:latin typeface="Calibri"/>
                <a:cs typeface="Calibri"/>
              </a:rPr>
              <a:t>RBI</a:t>
            </a:r>
            <a:r>
              <a:rPr sz="2400" spc="15" dirty="0">
                <a:latin typeface="Calibri"/>
                <a:cs typeface="Calibri"/>
              </a:rPr>
              <a:t> </a:t>
            </a:r>
            <a:r>
              <a:rPr sz="2400" spc="-5" dirty="0">
                <a:latin typeface="Calibri"/>
                <a:cs typeface="Calibri"/>
              </a:rPr>
              <a:t>sells	securities </a:t>
            </a:r>
            <a:r>
              <a:rPr sz="2400" dirty="0">
                <a:latin typeface="Calibri"/>
                <a:cs typeface="Calibri"/>
              </a:rPr>
              <a:t>– </a:t>
            </a:r>
            <a:r>
              <a:rPr sz="2400" spc="-5" dirty="0">
                <a:latin typeface="Calibri"/>
                <a:cs typeface="Calibri"/>
              </a:rPr>
              <a:t>cash  reserves </a:t>
            </a:r>
            <a:r>
              <a:rPr sz="2400" dirty="0">
                <a:latin typeface="Calibri"/>
                <a:cs typeface="Calibri"/>
              </a:rPr>
              <a:t>with </a:t>
            </a:r>
            <a:r>
              <a:rPr sz="2400" spc="-10" dirty="0">
                <a:latin typeface="Calibri"/>
                <a:cs typeface="Calibri"/>
              </a:rPr>
              <a:t>banks </a:t>
            </a:r>
            <a:r>
              <a:rPr sz="2400" spc="-5" dirty="0">
                <a:latin typeface="Calibri"/>
                <a:cs typeface="Calibri"/>
              </a:rPr>
              <a:t>decrease </a:t>
            </a:r>
            <a:r>
              <a:rPr sz="2400" dirty="0">
                <a:latin typeface="Calibri"/>
                <a:cs typeface="Calibri"/>
              </a:rPr>
              <a:t>– </a:t>
            </a:r>
            <a:r>
              <a:rPr sz="2400" spc="-10" dirty="0">
                <a:latin typeface="Calibri"/>
                <a:cs typeface="Calibri"/>
              </a:rPr>
              <a:t>credit becomes  dearer </a:t>
            </a:r>
            <a:r>
              <a:rPr sz="2400" dirty="0">
                <a:latin typeface="Calibri"/>
                <a:cs typeface="Calibri"/>
              </a:rPr>
              <a:t>– </a:t>
            </a:r>
            <a:r>
              <a:rPr sz="2400" spc="-20" dirty="0">
                <a:latin typeface="Calibri"/>
                <a:cs typeface="Calibri"/>
              </a:rPr>
              <a:t>investment </a:t>
            </a:r>
            <a:r>
              <a:rPr sz="2400" spc="-5" dirty="0">
                <a:latin typeface="Calibri"/>
                <a:cs typeface="Calibri"/>
              </a:rPr>
              <a:t>options</a:t>
            </a:r>
            <a:r>
              <a:rPr sz="2400" spc="20" dirty="0">
                <a:latin typeface="Calibri"/>
                <a:cs typeface="Calibri"/>
              </a:rPr>
              <a:t> </a:t>
            </a:r>
            <a:r>
              <a:rPr sz="2400" spc="-5" dirty="0">
                <a:latin typeface="Calibri"/>
                <a:cs typeface="Calibri"/>
              </a:rPr>
              <a:t>decrease.</a:t>
            </a:r>
            <a:endParaRPr sz="2400" dirty="0">
              <a:latin typeface="Calibri"/>
              <a:cs typeface="Calibri"/>
            </a:endParaRPr>
          </a:p>
        </p:txBody>
      </p:sp>
      <p:sp>
        <p:nvSpPr>
          <p:cNvPr id="4" name="object 5"/>
          <p:cNvSpPr txBox="1"/>
          <p:nvPr/>
        </p:nvSpPr>
        <p:spPr>
          <a:xfrm>
            <a:off x="914400" y="4267200"/>
            <a:ext cx="10380133" cy="1676400"/>
          </a:xfrm>
          <a:prstGeom prst="rect">
            <a:avLst/>
          </a:prstGeom>
        </p:spPr>
        <p:txBody>
          <a:bodyPr vert="horz" wrap="square" lIns="0" tIns="12700" rIns="0" bIns="0" rtlCol="0">
            <a:spAutoFit/>
          </a:bodyPr>
          <a:lstStyle/>
          <a:p>
            <a:pPr marL="303530" marR="5080" indent="-291465">
              <a:lnSpc>
                <a:spcPct val="110000"/>
              </a:lnSpc>
              <a:spcBef>
                <a:spcPts val="100"/>
              </a:spcBef>
              <a:buFont typeface="Arial"/>
              <a:buChar char="•"/>
              <a:tabLst>
                <a:tab pos="354965" algn="l"/>
                <a:tab pos="355600" algn="l"/>
              </a:tabLst>
            </a:pPr>
            <a:r>
              <a:rPr sz="2400" dirty="0"/>
              <a:t>	</a:t>
            </a:r>
            <a:r>
              <a:rPr sz="2400" b="1" u="heavy" spc="-5" dirty="0">
                <a:uFill>
                  <a:solidFill>
                    <a:srgbClr val="000000"/>
                  </a:solidFill>
                </a:uFill>
                <a:latin typeface="Calibri"/>
                <a:cs typeface="Calibri"/>
              </a:rPr>
              <a:t>Cash </a:t>
            </a:r>
            <a:r>
              <a:rPr sz="2400" b="1" u="heavy" spc="-10" dirty="0">
                <a:uFill>
                  <a:solidFill>
                    <a:srgbClr val="000000"/>
                  </a:solidFill>
                </a:uFill>
                <a:latin typeface="Calibri"/>
                <a:cs typeface="Calibri"/>
              </a:rPr>
              <a:t>reserve </a:t>
            </a:r>
            <a:r>
              <a:rPr sz="2400" b="1" u="heavy" spc="-25" dirty="0">
                <a:uFill>
                  <a:solidFill>
                    <a:srgbClr val="000000"/>
                  </a:solidFill>
                </a:uFill>
                <a:latin typeface="Calibri"/>
                <a:cs typeface="Calibri"/>
              </a:rPr>
              <a:t>ratio</a:t>
            </a:r>
            <a:r>
              <a:rPr sz="2400" b="1" spc="-25" dirty="0">
                <a:latin typeface="Calibri"/>
                <a:cs typeface="Calibri"/>
              </a:rPr>
              <a:t> </a:t>
            </a:r>
            <a:r>
              <a:rPr sz="2400" spc="-5" dirty="0">
                <a:latin typeface="Calibri"/>
                <a:cs typeface="Calibri"/>
              </a:rPr>
              <a:t>– </a:t>
            </a:r>
            <a:r>
              <a:rPr lang="en-US" sz="2400" spc="-5" dirty="0">
                <a:latin typeface="Calibri"/>
                <a:cs typeface="Calibri"/>
              </a:rPr>
              <a:t>R</a:t>
            </a:r>
            <a:r>
              <a:rPr sz="2400" spc="-40" dirty="0">
                <a:latin typeface="Calibri"/>
                <a:cs typeface="Calibri"/>
              </a:rPr>
              <a:t>efers </a:t>
            </a:r>
            <a:r>
              <a:rPr sz="2400" spc="-25" dirty="0">
                <a:latin typeface="Calibri"/>
                <a:cs typeface="Calibri"/>
              </a:rPr>
              <a:t>to </a:t>
            </a:r>
            <a:r>
              <a:rPr sz="2400" spc="-10" dirty="0">
                <a:latin typeface="Calibri"/>
                <a:cs typeface="Calibri"/>
              </a:rPr>
              <a:t>that portion  </a:t>
            </a:r>
            <a:r>
              <a:rPr sz="2400" spc="-5" dirty="0">
                <a:latin typeface="Calibri"/>
                <a:cs typeface="Calibri"/>
              </a:rPr>
              <a:t>of </a:t>
            </a:r>
            <a:r>
              <a:rPr sz="2400" spc="-20" dirty="0">
                <a:latin typeface="Calibri"/>
                <a:cs typeface="Calibri"/>
              </a:rPr>
              <a:t>total </a:t>
            </a:r>
            <a:r>
              <a:rPr sz="2400" spc="-5" dirty="0">
                <a:latin typeface="Calibri"/>
                <a:cs typeface="Calibri"/>
              </a:rPr>
              <a:t>deposits which</a:t>
            </a:r>
            <a:r>
              <a:rPr sz="2400" spc="-40" dirty="0">
                <a:latin typeface="Calibri"/>
                <a:cs typeface="Calibri"/>
              </a:rPr>
              <a:t> </a:t>
            </a:r>
            <a:r>
              <a:rPr sz="2400" spc="-10" dirty="0">
                <a:latin typeface="Calibri"/>
                <a:cs typeface="Calibri"/>
              </a:rPr>
              <a:t>comm</a:t>
            </a:r>
            <a:r>
              <a:rPr lang="en-US" sz="2400" spc="-10" dirty="0">
                <a:latin typeface="Calibri"/>
                <a:cs typeface="Calibri"/>
              </a:rPr>
              <a:t>e</a:t>
            </a:r>
            <a:r>
              <a:rPr sz="2400" spc="-10" dirty="0">
                <a:latin typeface="Calibri"/>
                <a:cs typeface="Calibri"/>
              </a:rPr>
              <a:t>rcial</a:t>
            </a:r>
            <a:r>
              <a:rPr lang="en-US" sz="2400" spc="-10" dirty="0">
                <a:latin typeface="Calibri"/>
                <a:cs typeface="Calibri"/>
              </a:rPr>
              <a:t> </a:t>
            </a:r>
            <a:r>
              <a:rPr sz="2400" spc="-5" dirty="0">
                <a:latin typeface="Calibri"/>
                <a:cs typeface="Calibri"/>
              </a:rPr>
              <a:t>bank has </a:t>
            </a:r>
            <a:r>
              <a:rPr sz="2400" spc="-20" dirty="0">
                <a:latin typeface="Calibri"/>
                <a:cs typeface="Calibri"/>
              </a:rPr>
              <a:t>to </a:t>
            </a:r>
            <a:r>
              <a:rPr sz="2400" spc="-30" dirty="0">
                <a:latin typeface="Calibri"/>
                <a:cs typeface="Calibri"/>
              </a:rPr>
              <a:t>keep </a:t>
            </a:r>
            <a:r>
              <a:rPr sz="2400" spc="-5" dirty="0">
                <a:latin typeface="Calibri"/>
                <a:cs typeface="Calibri"/>
              </a:rPr>
              <a:t>with RBI in the </a:t>
            </a:r>
            <a:r>
              <a:rPr sz="2400" spc="-30" dirty="0">
                <a:latin typeface="Calibri"/>
                <a:cs typeface="Calibri"/>
              </a:rPr>
              <a:t>form  </a:t>
            </a:r>
            <a:r>
              <a:rPr sz="2400" spc="-5" dirty="0">
                <a:latin typeface="Calibri"/>
                <a:cs typeface="Calibri"/>
              </a:rPr>
              <a:t>cash</a:t>
            </a:r>
            <a:r>
              <a:rPr sz="2400" spc="-30" dirty="0">
                <a:latin typeface="Calibri"/>
                <a:cs typeface="Calibri"/>
              </a:rPr>
              <a:t> </a:t>
            </a:r>
            <a:r>
              <a:rPr sz="2400" spc="-5" dirty="0">
                <a:latin typeface="Calibri"/>
                <a:cs typeface="Calibri"/>
              </a:rPr>
              <a:t>reserves.</a:t>
            </a:r>
            <a:endParaRPr sz="2400" dirty="0">
              <a:latin typeface="Calibri"/>
              <a:cs typeface="Calibri"/>
            </a:endParaRPr>
          </a:p>
          <a:p>
            <a:pPr marL="355600" indent="-342900">
              <a:lnSpc>
                <a:spcPct val="100000"/>
              </a:lnSpc>
              <a:spcBef>
                <a:spcPts val="409"/>
              </a:spcBef>
              <a:buFont typeface="Arial"/>
              <a:buChar char="•"/>
              <a:tabLst>
                <a:tab pos="354965" algn="l"/>
                <a:tab pos="355600" algn="l"/>
              </a:tabLst>
            </a:pPr>
            <a:r>
              <a:rPr sz="2400" b="1" u="heavy" spc="-5" dirty="0">
                <a:uFill>
                  <a:solidFill>
                    <a:srgbClr val="000000"/>
                  </a:solidFill>
                </a:uFill>
                <a:latin typeface="Calibri"/>
                <a:cs typeface="Calibri"/>
              </a:rPr>
              <a:t>Boom</a:t>
            </a:r>
            <a:r>
              <a:rPr sz="2400" b="1" spc="-5" dirty="0">
                <a:latin typeface="Calibri"/>
                <a:cs typeface="Calibri"/>
              </a:rPr>
              <a:t> </a:t>
            </a:r>
            <a:r>
              <a:rPr sz="2400" spc="-5" dirty="0">
                <a:latin typeface="Calibri"/>
                <a:cs typeface="Calibri"/>
              </a:rPr>
              <a:t>: </a:t>
            </a:r>
            <a:r>
              <a:rPr sz="2400" spc="-10" dirty="0">
                <a:latin typeface="Calibri"/>
                <a:cs typeface="Calibri"/>
              </a:rPr>
              <a:t>CRR </a:t>
            </a:r>
            <a:r>
              <a:rPr sz="2400" spc="-5" dirty="0">
                <a:latin typeface="Calibri"/>
                <a:cs typeface="Calibri"/>
              </a:rPr>
              <a:t>is</a:t>
            </a:r>
            <a:r>
              <a:rPr sz="2400" spc="-20" dirty="0">
                <a:latin typeface="Calibri"/>
                <a:cs typeface="Calibri"/>
              </a:rPr>
              <a:t> </a:t>
            </a:r>
            <a:r>
              <a:rPr sz="2400" spc="-10" dirty="0">
                <a:latin typeface="Calibri"/>
                <a:cs typeface="Calibri"/>
              </a:rPr>
              <a:t>increased</a:t>
            </a:r>
            <a:endParaRPr sz="2400" dirty="0">
              <a:latin typeface="Calibri"/>
              <a:cs typeface="Calibri"/>
            </a:endParaRPr>
          </a:p>
          <a:p>
            <a:pPr marL="355600" indent="-342900">
              <a:lnSpc>
                <a:spcPct val="100000"/>
              </a:lnSpc>
              <a:buFont typeface="Arial"/>
              <a:buChar char="•"/>
              <a:tabLst>
                <a:tab pos="354965" algn="l"/>
                <a:tab pos="355600" algn="l"/>
              </a:tabLst>
            </a:pPr>
            <a:r>
              <a:rPr sz="2400" b="1" u="heavy" spc="-10" dirty="0">
                <a:uFill>
                  <a:solidFill>
                    <a:srgbClr val="000000"/>
                  </a:solidFill>
                </a:uFill>
                <a:latin typeface="Calibri"/>
                <a:cs typeface="Calibri"/>
              </a:rPr>
              <a:t>Depression</a:t>
            </a:r>
            <a:r>
              <a:rPr sz="2400" b="1" spc="-10" dirty="0">
                <a:latin typeface="Calibri"/>
                <a:cs typeface="Calibri"/>
              </a:rPr>
              <a:t> </a:t>
            </a:r>
            <a:r>
              <a:rPr sz="2400" spc="-5" dirty="0">
                <a:latin typeface="Calibri"/>
                <a:cs typeface="Calibri"/>
              </a:rPr>
              <a:t>: CRR is</a:t>
            </a:r>
            <a:r>
              <a:rPr sz="2400" spc="15" dirty="0">
                <a:latin typeface="Calibri"/>
                <a:cs typeface="Calibri"/>
              </a:rPr>
              <a:t> </a:t>
            </a:r>
            <a:r>
              <a:rPr sz="2400" spc="-10" dirty="0">
                <a:latin typeface="Calibri"/>
                <a:cs typeface="Calibri"/>
              </a:rPr>
              <a:t>decreased</a:t>
            </a:r>
            <a:endParaRPr sz="2400" dirty="0">
              <a:latin typeface="Calibri"/>
              <a:cs typeface="Calibri"/>
            </a:endParaRPr>
          </a:p>
        </p:txBody>
      </p:sp>
      <p:sp>
        <p:nvSpPr>
          <p:cNvPr id="6" name="object 3"/>
          <p:cNvSpPr txBox="1">
            <a:spLocks/>
          </p:cNvSpPr>
          <p:nvPr/>
        </p:nvSpPr>
        <p:spPr>
          <a:xfrm>
            <a:off x="4114800" y="3352800"/>
            <a:ext cx="4256914" cy="505908"/>
          </a:xfrm>
          <a:prstGeom prst="rect">
            <a:avLst/>
          </a:prstGeom>
        </p:spPr>
        <p:txBody>
          <a:bodyPr vert="horz" wrap="square" lIns="0" tIns="13335" rIns="0" bIns="0" rtlCol="0">
            <a:spAutoFit/>
          </a:bodyPr>
          <a:lstStyle/>
          <a:p>
            <a:pPr marL="14604" marR="0" lvl="0" indent="0" defTabSz="914400" eaLnBrk="1" fontAlgn="auto" latinLnBrk="0" hangingPunct="1">
              <a:lnSpc>
                <a:spcPct val="100000"/>
              </a:lnSpc>
              <a:spcBef>
                <a:spcPts val="105"/>
              </a:spcBef>
              <a:spcAft>
                <a:spcPts val="0"/>
              </a:spcAft>
              <a:buClrTx/>
              <a:buSzTx/>
              <a:buFontTx/>
              <a:buNone/>
              <a:tabLst/>
              <a:defRPr/>
            </a:pPr>
            <a:r>
              <a:rPr kumimoji="0" lang="en-US" sz="3200" b="1" i="0" u="none" strike="noStrike" kern="0" cap="none" spc="-35" normalizeH="0" baseline="0" noProof="0" dirty="0">
                <a:ln>
                  <a:noFill/>
                </a:ln>
                <a:solidFill>
                  <a:schemeClr val="tx1"/>
                </a:solidFill>
                <a:effectLst/>
                <a:uLnTx/>
                <a:uFillTx/>
                <a:latin typeface="Calibri"/>
                <a:ea typeface="+mj-ea"/>
                <a:cs typeface="Calibri"/>
              </a:rPr>
              <a:t>Variable R</a:t>
            </a:r>
            <a:r>
              <a:rPr kumimoji="0" lang="en-US" sz="3200" b="1" i="0" u="none" strike="noStrike" kern="0" cap="none" spc="-15" normalizeH="0" baseline="0" noProof="0" dirty="0">
                <a:ln>
                  <a:noFill/>
                </a:ln>
                <a:solidFill>
                  <a:schemeClr val="tx1"/>
                </a:solidFill>
                <a:effectLst/>
                <a:uLnTx/>
                <a:uFillTx/>
                <a:latin typeface="Calibri"/>
                <a:ea typeface="+mj-ea"/>
                <a:cs typeface="Calibri"/>
              </a:rPr>
              <a:t>eserve</a:t>
            </a:r>
            <a:r>
              <a:rPr kumimoji="0" lang="en-US" sz="3200" b="1" i="0" u="none" strike="noStrike" kern="0" cap="none" spc="-10" normalizeH="0" baseline="0" noProof="0" dirty="0">
                <a:ln>
                  <a:noFill/>
                </a:ln>
                <a:solidFill>
                  <a:schemeClr val="tx1"/>
                </a:solidFill>
                <a:effectLst/>
                <a:uLnTx/>
                <a:uFillTx/>
                <a:latin typeface="Calibri"/>
                <a:ea typeface="+mj-ea"/>
                <a:cs typeface="Calibri"/>
              </a:rPr>
              <a:t> R</a:t>
            </a:r>
            <a:r>
              <a:rPr kumimoji="0" lang="en-US" sz="3200" b="1" i="0" u="none" strike="noStrike" kern="0" cap="none" spc="-30" normalizeH="0" baseline="0" noProof="0" dirty="0">
                <a:ln>
                  <a:noFill/>
                </a:ln>
                <a:solidFill>
                  <a:schemeClr val="tx1"/>
                </a:solidFill>
                <a:effectLst/>
                <a:uLnTx/>
                <a:uFillTx/>
                <a:latin typeface="Calibri"/>
                <a:ea typeface="+mj-ea"/>
                <a:cs typeface="Calibri"/>
              </a:rPr>
              <a:t>atio</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4"/>
          <p:cNvSpPr txBox="1"/>
          <p:nvPr/>
        </p:nvSpPr>
        <p:spPr>
          <a:xfrm>
            <a:off x="381000" y="4953000"/>
            <a:ext cx="11244579" cy="1597873"/>
          </a:xfrm>
          <a:prstGeom prst="rect">
            <a:avLst/>
          </a:prstGeom>
        </p:spPr>
        <p:txBody>
          <a:bodyPr vert="horz" wrap="square" lIns="0" tIns="12700" rIns="0" bIns="0" rtlCol="0">
            <a:spAutoFit/>
          </a:bodyPr>
          <a:lstStyle/>
          <a:p>
            <a:pPr marL="355600" marR="5080" indent="-342900" algn="just">
              <a:lnSpc>
                <a:spcPct val="100000"/>
              </a:lnSpc>
              <a:spcBef>
                <a:spcPts val="100"/>
              </a:spcBef>
              <a:buFont typeface="Arial"/>
              <a:buChar char="•"/>
              <a:tabLst>
                <a:tab pos="355600" algn="l"/>
              </a:tabLst>
            </a:pPr>
            <a:r>
              <a:rPr sz="2200" b="1" u="heavy" spc="-10" dirty="0">
                <a:uFill>
                  <a:solidFill>
                    <a:srgbClr val="000000"/>
                  </a:solidFill>
                </a:uFill>
                <a:latin typeface="Calibri"/>
                <a:cs typeface="Calibri"/>
              </a:rPr>
              <a:t>Statutory </a:t>
            </a:r>
            <a:r>
              <a:rPr sz="2200" b="1" u="heavy" dirty="0">
                <a:uFill>
                  <a:solidFill>
                    <a:srgbClr val="000000"/>
                  </a:solidFill>
                </a:uFill>
                <a:latin typeface="Calibri"/>
                <a:cs typeface="Calibri"/>
              </a:rPr>
              <a:t>Liquidity </a:t>
            </a:r>
            <a:r>
              <a:rPr sz="2200" b="1" u="heavy" spc="-15" dirty="0">
                <a:uFill>
                  <a:solidFill>
                    <a:srgbClr val="000000"/>
                  </a:solidFill>
                </a:uFill>
                <a:latin typeface="Calibri"/>
                <a:cs typeface="Calibri"/>
              </a:rPr>
              <a:t>Ratio</a:t>
            </a:r>
            <a:r>
              <a:rPr sz="2200" spc="-15" dirty="0">
                <a:latin typeface="Calibri"/>
                <a:cs typeface="Calibri"/>
              </a:rPr>
              <a:t>: </a:t>
            </a:r>
            <a:r>
              <a:rPr sz="2200" dirty="0">
                <a:latin typeface="Calibri"/>
                <a:cs typeface="Calibri"/>
              </a:rPr>
              <a:t>SLR is </a:t>
            </a:r>
            <a:r>
              <a:rPr sz="2200" spc="-10" dirty="0">
                <a:latin typeface="Calibri"/>
                <a:cs typeface="Calibri"/>
              </a:rPr>
              <a:t>that  </a:t>
            </a:r>
            <a:r>
              <a:rPr sz="2200" spc="-5" dirty="0">
                <a:latin typeface="Calibri"/>
                <a:cs typeface="Calibri"/>
              </a:rPr>
              <a:t>portion of </a:t>
            </a:r>
            <a:r>
              <a:rPr sz="2200" spc="-20" dirty="0">
                <a:latin typeface="Calibri"/>
                <a:cs typeface="Calibri"/>
              </a:rPr>
              <a:t>total </a:t>
            </a:r>
            <a:r>
              <a:rPr sz="2200" dirty="0">
                <a:latin typeface="Calibri"/>
                <a:cs typeface="Calibri"/>
              </a:rPr>
              <a:t>deposits </a:t>
            </a:r>
            <a:r>
              <a:rPr sz="2200" spc="-5" dirty="0">
                <a:latin typeface="Calibri"/>
                <a:cs typeface="Calibri"/>
              </a:rPr>
              <a:t>which </a:t>
            </a:r>
            <a:r>
              <a:rPr sz="2200" dirty="0">
                <a:latin typeface="Calibri"/>
                <a:cs typeface="Calibri"/>
              </a:rPr>
              <a:t>the  </a:t>
            </a:r>
            <a:r>
              <a:rPr sz="2200" spc="-10" dirty="0">
                <a:latin typeface="Calibri"/>
                <a:cs typeface="Calibri"/>
              </a:rPr>
              <a:t>commercial </a:t>
            </a:r>
            <a:r>
              <a:rPr sz="2200" spc="-5" dirty="0">
                <a:latin typeface="Calibri"/>
                <a:cs typeface="Calibri"/>
              </a:rPr>
              <a:t>bank </a:t>
            </a:r>
            <a:r>
              <a:rPr sz="2200" dirty="0">
                <a:latin typeface="Calibri"/>
                <a:cs typeface="Calibri"/>
              </a:rPr>
              <a:t>is </a:t>
            </a:r>
            <a:r>
              <a:rPr sz="2200" spc="-15" dirty="0">
                <a:latin typeface="Calibri"/>
                <a:cs typeface="Calibri"/>
              </a:rPr>
              <a:t>required </a:t>
            </a:r>
            <a:r>
              <a:rPr sz="2200" spc="-20" dirty="0">
                <a:latin typeface="Calibri"/>
                <a:cs typeface="Calibri"/>
              </a:rPr>
              <a:t>to </a:t>
            </a:r>
            <a:r>
              <a:rPr sz="2200" spc="-30" dirty="0">
                <a:latin typeface="Calibri"/>
                <a:cs typeface="Calibri"/>
              </a:rPr>
              <a:t>keep </a:t>
            </a:r>
            <a:r>
              <a:rPr sz="2200" dirty="0">
                <a:latin typeface="Calibri"/>
                <a:cs typeface="Calibri"/>
              </a:rPr>
              <a:t>with  </a:t>
            </a:r>
            <a:r>
              <a:rPr sz="2200" spc="-5" dirty="0">
                <a:latin typeface="Calibri"/>
                <a:cs typeface="Calibri"/>
              </a:rPr>
              <a:t>itself </a:t>
            </a:r>
            <a:r>
              <a:rPr sz="2200" dirty="0">
                <a:latin typeface="Calibri"/>
                <a:cs typeface="Calibri"/>
              </a:rPr>
              <a:t>in the </a:t>
            </a:r>
            <a:r>
              <a:rPr sz="2200" spc="-20" dirty="0">
                <a:latin typeface="Calibri"/>
                <a:cs typeface="Calibri"/>
              </a:rPr>
              <a:t>form </a:t>
            </a:r>
            <a:r>
              <a:rPr sz="2200" spc="-5" dirty="0">
                <a:latin typeface="Calibri"/>
                <a:cs typeface="Calibri"/>
              </a:rPr>
              <a:t>of </a:t>
            </a:r>
            <a:r>
              <a:rPr sz="2200" dirty="0">
                <a:latin typeface="Calibri"/>
                <a:cs typeface="Calibri"/>
              </a:rPr>
              <a:t>liquid </a:t>
            </a:r>
            <a:r>
              <a:rPr sz="2200" spc="-10" dirty="0">
                <a:latin typeface="Calibri"/>
                <a:cs typeface="Calibri"/>
              </a:rPr>
              <a:t>assts </a:t>
            </a:r>
            <a:r>
              <a:rPr sz="2200" spc="-5" dirty="0">
                <a:latin typeface="Calibri"/>
                <a:cs typeface="Calibri"/>
              </a:rPr>
              <a:t>ie., cash,  </a:t>
            </a:r>
            <a:r>
              <a:rPr sz="2200" spc="-10" dirty="0">
                <a:latin typeface="Calibri"/>
                <a:cs typeface="Calibri"/>
              </a:rPr>
              <a:t>gold </a:t>
            </a:r>
            <a:r>
              <a:rPr sz="2200" spc="-5" dirty="0">
                <a:latin typeface="Calibri"/>
                <a:cs typeface="Calibri"/>
              </a:rPr>
              <a:t>or </a:t>
            </a:r>
            <a:r>
              <a:rPr sz="2200" spc="-10" dirty="0">
                <a:latin typeface="Calibri"/>
                <a:cs typeface="Calibri"/>
              </a:rPr>
              <a:t>government</a:t>
            </a:r>
            <a:r>
              <a:rPr sz="2200" spc="-40" dirty="0">
                <a:latin typeface="Calibri"/>
                <a:cs typeface="Calibri"/>
              </a:rPr>
              <a:t> </a:t>
            </a:r>
            <a:r>
              <a:rPr sz="2200" spc="-5" dirty="0">
                <a:latin typeface="Calibri"/>
                <a:cs typeface="Calibri"/>
              </a:rPr>
              <a:t>securities.</a:t>
            </a:r>
            <a:endParaRPr sz="2200" dirty="0">
              <a:latin typeface="Calibri"/>
              <a:cs typeface="Calibri"/>
            </a:endParaRPr>
          </a:p>
          <a:p>
            <a:pPr marL="355600" indent="-342900" algn="just">
              <a:lnSpc>
                <a:spcPct val="100000"/>
              </a:lnSpc>
              <a:spcBef>
                <a:spcPts val="869"/>
              </a:spcBef>
              <a:buFont typeface="Arial"/>
              <a:buChar char="•"/>
              <a:tabLst>
                <a:tab pos="355600" algn="l"/>
              </a:tabLst>
            </a:pPr>
            <a:r>
              <a:rPr sz="2200" b="1" u="heavy" dirty="0">
                <a:uFill>
                  <a:solidFill>
                    <a:srgbClr val="000000"/>
                  </a:solidFill>
                </a:uFill>
                <a:latin typeface="Calibri"/>
                <a:cs typeface="Calibri"/>
              </a:rPr>
              <a:t>Boom</a:t>
            </a:r>
            <a:r>
              <a:rPr sz="2200" b="1" dirty="0">
                <a:latin typeface="Calibri"/>
                <a:cs typeface="Calibri"/>
              </a:rPr>
              <a:t> </a:t>
            </a:r>
            <a:r>
              <a:rPr sz="2200" dirty="0">
                <a:latin typeface="Calibri"/>
                <a:cs typeface="Calibri"/>
              </a:rPr>
              <a:t>: </a:t>
            </a:r>
            <a:r>
              <a:rPr sz="2200" spc="-5" dirty="0">
                <a:latin typeface="Calibri"/>
                <a:cs typeface="Calibri"/>
              </a:rPr>
              <a:t>SLR </a:t>
            </a:r>
            <a:r>
              <a:rPr sz="2200" dirty="0">
                <a:latin typeface="Calibri"/>
                <a:cs typeface="Calibri"/>
              </a:rPr>
              <a:t>is</a:t>
            </a:r>
            <a:r>
              <a:rPr sz="2200" spc="-30" dirty="0">
                <a:latin typeface="Calibri"/>
                <a:cs typeface="Calibri"/>
              </a:rPr>
              <a:t> </a:t>
            </a:r>
            <a:r>
              <a:rPr sz="2200" spc="-5" dirty="0">
                <a:latin typeface="Calibri"/>
                <a:cs typeface="Calibri"/>
              </a:rPr>
              <a:t>increased</a:t>
            </a:r>
            <a:endParaRPr sz="2200" dirty="0">
              <a:latin typeface="Calibri"/>
              <a:cs typeface="Calibri"/>
            </a:endParaRPr>
          </a:p>
          <a:p>
            <a:pPr marL="355600" indent="-342900" algn="just">
              <a:lnSpc>
                <a:spcPct val="100000"/>
              </a:lnSpc>
              <a:spcBef>
                <a:spcPts val="865"/>
              </a:spcBef>
              <a:buFont typeface="Arial"/>
              <a:buChar char="•"/>
              <a:tabLst>
                <a:tab pos="355600" algn="l"/>
              </a:tabLst>
            </a:pPr>
            <a:r>
              <a:rPr sz="2200" b="1" u="heavy" spc="-5" dirty="0">
                <a:uFill>
                  <a:solidFill>
                    <a:srgbClr val="000000"/>
                  </a:solidFill>
                </a:uFill>
                <a:latin typeface="Calibri"/>
                <a:cs typeface="Calibri"/>
              </a:rPr>
              <a:t>Depression</a:t>
            </a:r>
            <a:r>
              <a:rPr sz="2200" spc="-5" dirty="0">
                <a:latin typeface="Calibri"/>
                <a:cs typeface="Calibri"/>
              </a:rPr>
              <a:t>: SLR </a:t>
            </a:r>
            <a:r>
              <a:rPr sz="2200" dirty="0">
                <a:latin typeface="Calibri"/>
                <a:cs typeface="Calibri"/>
              </a:rPr>
              <a:t>is</a:t>
            </a:r>
            <a:r>
              <a:rPr sz="2200" spc="-5" dirty="0">
                <a:latin typeface="Calibri"/>
                <a:cs typeface="Calibri"/>
              </a:rPr>
              <a:t> </a:t>
            </a:r>
            <a:r>
              <a:rPr sz="2200" spc="-10" dirty="0">
                <a:latin typeface="Calibri"/>
                <a:cs typeface="Calibri"/>
              </a:rPr>
              <a:t>decreased</a:t>
            </a:r>
            <a:endParaRPr sz="2200" dirty="0">
              <a:latin typeface="Calibri"/>
              <a:cs typeface="Calibri"/>
            </a:endParaRPr>
          </a:p>
        </p:txBody>
      </p:sp>
      <p:sp>
        <p:nvSpPr>
          <p:cNvPr id="9" name="TextBox 8"/>
          <p:cNvSpPr txBox="1"/>
          <p:nvPr/>
        </p:nvSpPr>
        <p:spPr>
          <a:xfrm>
            <a:off x="381000" y="228600"/>
            <a:ext cx="11506200" cy="4493538"/>
          </a:xfrm>
          <a:prstGeom prst="rect">
            <a:avLst/>
          </a:prstGeom>
          <a:noFill/>
        </p:spPr>
        <p:txBody>
          <a:bodyPr wrap="square" rtlCol="0">
            <a:spAutoFit/>
          </a:bodyPr>
          <a:lstStyle/>
          <a:p>
            <a:pPr algn="ctr"/>
            <a:r>
              <a:rPr lang="en-US" sz="2200" dirty="0"/>
              <a:t>MARGINAL STANDING FACILITY</a:t>
            </a:r>
          </a:p>
          <a:p>
            <a:r>
              <a:rPr lang="en-US" sz="2200" b="1" dirty="0"/>
              <a:t>Marginal Standing Facility</a:t>
            </a:r>
            <a:r>
              <a:rPr lang="en-US" sz="2200" dirty="0"/>
              <a:t> is a new Liquidity Adjustment </a:t>
            </a:r>
            <a:r>
              <a:rPr lang="en-US" sz="2200" b="1" dirty="0"/>
              <a:t>Facility</a:t>
            </a:r>
            <a:r>
              <a:rPr lang="en-US" sz="2200" dirty="0"/>
              <a:t> (LAF) window created by Reserve Bank of India in its credit policy of May 2011. MSF is the rate at which the banks are able to borrow overnight funds from RBI against the approved government securities.</a:t>
            </a:r>
          </a:p>
          <a:p>
            <a:endParaRPr lang="en-US" sz="2200" dirty="0"/>
          </a:p>
          <a:p>
            <a:r>
              <a:rPr lang="en-US" sz="2200" b="1" dirty="0"/>
              <a:t>Marginal standing facility</a:t>
            </a:r>
            <a:r>
              <a:rPr lang="en-US" sz="2200" dirty="0"/>
              <a:t> (</a:t>
            </a:r>
            <a:r>
              <a:rPr lang="en-US" sz="2200" b="1" dirty="0"/>
              <a:t>MSF</a:t>
            </a:r>
            <a:r>
              <a:rPr lang="en-US" sz="2200" dirty="0"/>
              <a:t>), under which banks could borrow funds from RBI overnight, which is 1% above the liquidity adjustment facility-repo rate against pledging government securities. ... </a:t>
            </a:r>
            <a:r>
              <a:rPr lang="en-US" sz="2200" b="1" dirty="0"/>
              <a:t>LAF</a:t>
            </a:r>
            <a:r>
              <a:rPr lang="en-US" sz="2200" dirty="0"/>
              <a:t> is used to aid banks in adjusting the day to day mismatches in liquidity. </a:t>
            </a:r>
            <a:r>
              <a:rPr lang="en-US" sz="2200" b="1" dirty="0"/>
              <a:t>LAF</a:t>
            </a:r>
            <a:r>
              <a:rPr lang="en-US" sz="2200" dirty="0"/>
              <a:t> consists of repo and reverse repo operations.</a:t>
            </a:r>
          </a:p>
          <a:p>
            <a:endParaRPr lang="en-US" sz="2200" dirty="0"/>
          </a:p>
          <a:p>
            <a:r>
              <a:rPr lang="en-US" sz="2200" dirty="0"/>
              <a:t>The </a:t>
            </a:r>
            <a:r>
              <a:rPr lang="en-US" sz="2200" b="1" dirty="0"/>
              <a:t>current Marginal Standing Facility</a:t>
            </a:r>
            <a:r>
              <a:rPr lang="en-US" sz="2200" dirty="0"/>
              <a:t> (MSF) </a:t>
            </a:r>
            <a:r>
              <a:rPr lang="en-US" sz="2200" b="1" dirty="0"/>
              <a:t>Rate</a:t>
            </a:r>
            <a:r>
              <a:rPr lang="en-US" sz="2200" dirty="0"/>
              <a:t> is 4.25% As of today, i.e. on September 08, 2020, the Policy </a:t>
            </a:r>
            <a:r>
              <a:rPr lang="en-US" sz="2200" b="1" dirty="0"/>
              <a:t>Rates</a:t>
            </a:r>
            <a:r>
              <a:rPr lang="en-US" sz="2200" dirty="0"/>
              <a:t> which include Repo </a:t>
            </a:r>
            <a:r>
              <a:rPr lang="en-US" sz="2200" b="1" dirty="0"/>
              <a:t>Rate</a:t>
            </a:r>
            <a:r>
              <a:rPr lang="en-US" sz="2200" dirty="0"/>
              <a:t> stood at 4.00%, Reverse Repo </a:t>
            </a:r>
            <a:r>
              <a:rPr lang="en-US" sz="2200" b="1" dirty="0"/>
              <a:t>Rate</a:t>
            </a:r>
            <a:r>
              <a:rPr lang="en-US" sz="2200" dirty="0"/>
              <a:t> at 3.35%, </a:t>
            </a:r>
            <a:r>
              <a:rPr lang="en-US" sz="2200" b="1" dirty="0"/>
              <a:t>Marginal Standing Facility</a:t>
            </a:r>
            <a:r>
              <a:rPr lang="en-US" sz="2200" dirty="0"/>
              <a:t> (MSF) </a:t>
            </a:r>
            <a:r>
              <a:rPr lang="en-US" sz="2200" b="1" dirty="0"/>
              <a:t>Rate</a:t>
            </a:r>
            <a:r>
              <a:rPr lang="en-US" sz="2200" dirty="0"/>
              <a:t> at 4.25% and Bank </a:t>
            </a:r>
            <a:r>
              <a:rPr lang="en-US" sz="2200" b="1" dirty="0"/>
              <a:t>Rate</a:t>
            </a:r>
            <a:r>
              <a:rPr lang="en-US" sz="2200" dirty="0"/>
              <a:t> at 4.25%. </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09600" y="274320"/>
            <a:ext cx="10972800" cy="521938"/>
          </a:xfrm>
          <a:prstGeom prst="rect">
            <a:avLst/>
          </a:prstGeom>
          <a:noFill/>
        </p:spPr>
        <p:txBody>
          <a:bodyPr vert="horz" wrap="square" lIns="0" tIns="0" rIns="0" bIns="0" rtlCol="0">
            <a:spAutoFit/>
          </a:bodyPr>
          <a:lstStyle/>
          <a:p>
            <a:pPr marL="403225" algn="ctr">
              <a:lnSpc>
                <a:spcPts val="4250"/>
              </a:lnSpc>
            </a:pPr>
            <a:r>
              <a:rPr sz="3200" spc="-20" dirty="0"/>
              <a:t>Qualitative </a:t>
            </a:r>
            <a:r>
              <a:rPr sz="3200" spc="-15" dirty="0"/>
              <a:t>credit </a:t>
            </a:r>
            <a:r>
              <a:rPr sz="3200" spc="-20" dirty="0"/>
              <a:t>control</a:t>
            </a:r>
            <a:r>
              <a:rPr sz="3200" spc="125" dirty="0"/>
              <a:t> </a:t>
            </a:r>
            <a:r>
              <a:rPr sz="3200" spc="-15" dirty="0"/>
              <a:t>measures</a:t>
            </a:r>
            <a:endParaRPr sz="3200"/>
          </a:p>
        </p:txBody>
      </p:sp>
      <p:sp>
        <p:nvSpPr>
          <p:cNvPr id="4" name="object 4"/>
          <p:cNvSpPr txBox="1"/>
          <p:nvPr/>
        </p:nvSpPr>
        <p:spPr>
          <a:xfrm>
            <a:off x="838200" y="1219200"/>
            <a:ext cx="10627360" cy="3209852"/>
          </a:xfrm>
          <a:prstGeom prst="rect">
            <a:avLst/>
          </a:prstGeom>
        </p:spPr>
        <p:txBody>
          <a:bodyPr vert="horz" wrap="square" lIns="0" tIns="110489" rIns="0" bIns="0" rtlCol="0">
            <a:spAutoFit/>
          </a:bodyPr>
          <a:lstStyle/>
          <a:p>
            <a:pPr marL="355600" indent="-342900">
              <a:lnSpc>
                <a:spcPct val="100000"/>
              </a:lnSpc>
              <a:spcBef>
                <a:spcPts val="869"/>
              </a:spcBef>
              <a:buFont typeface="Arial"/>
              <a:buChar char="•"/>
              <a:tabLst>
                <a:tab pos="354965" algn="l"/>
                <a:tab pos="355600" algn="l"/>
              </a:tabLst>
            </a:pPr>
            <a:r>
              <a:rPr sz="2400" spc="-10" dirty="0">
                <a:latin typeface="Calibri"/>
                <a:cs typeface="Calibri"/>
              </a:rPr>
              <a:t>Fixation </a:t>
            </a:r>
            <a:r>
              <a:rPr sz="2400" dirty="0">
                <a:latin typeface="Calibri"/>
                <a:cs typeface="Calibri"/>
              </a:rPr>
              <a:t>of </a:t>
            </a:r>
            <a:r>
              <a:rPr sz="2400" spc="-10" dirty="0">
                <a:latin typeface="Calibri"/>
                <a:cs typeface="Calibri"/>
              </a:rPr>
              <a:t>margin</a:t>
            </a:r>
            <a:r>
              <a:rPr sz="2400" spc="25" dirty="0">
                <a:latin typeface="Calibri"/>
                <a:cs typeface="Calibri"/>
              </a:rPr>
              <a:t> </a:t>
            </a:r>
            <a:r>
              <a:rPr sz="2400" spc="-10" dirty="0">
                <a:latin typeface="Calibri"/>
                <a:cs typeface="Calibri"/>
              </a:rPr>
              <a:t>requirements</a:t>
            </a:r>
            <a:endParaRPr sz="2400" dirty="0">
              <a:latin typeface="Calibri"/>
              <a:cs typeface="Calibri"/>
            </a:endParaRPr>
          </a:p>
          <a:p>
            <a:pPr marL="355600" indent="-342900">
              <a:lnSpc>
                <a:spcPct val="100000"/>
              </a:lnSpc>
              <a:spcBef>
                <a:spcPts val="770"/>
              </a:spcBef>
              <a:buFont typeface="Arial"/>
              <a:buChar char="•"/>
              <a:tabLst>
                <a:tab pos="354965" algn="l"/>
                <a:tab pos="355600" algn="l"/>
              </a:tabLst>
            </a:pPr>
            <a:r>
              <a:rPr sz="2400" spc="-5" dirty="0">
                <a:latin typeface="Calibri"/>
                <a:cs typeface="Calibri"/>
              </a:rPr>
              <a:t>Consumer credit regulation </a:t>
            </a:r>
            <a:r>
              <a:rPr sz="2400" spc="-30" dirty="0">
                <a:latin typeface="Calibri"/>
                <a:cs typeface="Calibri"/>
              </a:rPr>
              <a:t>for</a:t>
            </a:r>
            <a:r>
              <a:rPr sz="2400" spc="15" dirty="0">
                <a:latin typeface="Calibri"/>
                <a:cs typeface="Calibri"/>
              </a:rPr>
              <a:t> </a:t>
            </a:r>
            <a:r>
              <a:rPr sz="2400" spc="-5" dirty="0">
                <a:latin typeface="Calibri"/>
                <a:cs typeface="Calibri"/>
              </a:rPr>
              <a:t>speculation</a:t>
            </a:r>
            <a:endParaRPr sz="2400" dirty="0">
              <a:latin typeface="Calibri"/>
              <a:cs typeface="Calibri"/>
            </a:endParaRPr>
          </a:p>
          <a:p>
            <a:pPr marL="355600" marR="1037590" indent="-342900">
              <a:lnSpc>
                <a:spcPct val="100000"/>
              </a:lnSpc>
              <a:spcBef>
                <a:spcPts val="770"/>
              </a:spcBef>
              <a:buFont typeface="Arial"/>
              <a:buChar char="•"/>
              <a:tabLst>
                <a:tab pos="354965" algn="l"/>
                <a:tab pos="355600" algn="l"/>
              </a:tabLst>
            </a:pPr>
            <a:r>
              <a:rPr sz="2400" dirty="0">
                <a:latin typeface="Calibri"/>
                <a:cs typeface="Calibri"/>
              </a:rPr>
              <a:t>Issue </a:t>
            </a:r>
            <a:r>
              <a:rPr sz="2400" spc="-5" dirty="0">
                <a:latin typeface="Calibri"/>
                <a:cs typeface="Calibri"/>
              </a:rPr>
              <a:t>of </a:t>
            </a:r>
            <a:r>
              <a:rPr sz="2400" spc="-10" dirty="0">
                <a:latin typeface="Calibri"/>
                <a:cs typeface="Calibri"/>
              </a:rPr>
              <a:t>directives </a:t>
            </a:r>
            <a:r>
              <a:rPr sz="2400" dirty="0">
                <a:latin typeface="Calibri"/>
                <a:cs typeface="Calibri"/>
              </a:rPr>
              <a:t>( appeals or </a:t>
            </a:r>
            <a:r>
              <a:rPr sz="2400" spc="-5" dirty="0">
                <a:latin typeface="Calibri"/>
                <a:cs typeface="Calibri"/>
              </a:rPr>
              <a:t>warnings  </a:t>
            </a:r>
            <a:r>
              <a:rPr sz="2400" spc="-15" dirty="0">
                <a:latin typeface="Calibri"/>
                <a:cs typeface="Calibri"/>
              </a:rPr>
              <a:t>written </a:t>
            </a:r>
            <a:r>
              <a:rPr sz="2400" dirty="0">
                <a:latin typeface="Calibri"/>
                <a:cs typeface="Calibri"/>
              </a:rPr>
              <a:t>or</a:t>
            </a:r>
            <a:r>
              <a:rPr sz="2400" spc="15" dirty="0">
                <a:latin typeface="Calibri"/>
                <a:cs typeface="Calibri"/>
              </a:rPr>
              <a:t> </a:t>
            </a:r>
            <a:r>
              <a:rPr sz="2400" spc="-15" dirty="0">
                <a:latin typeface="Calibri"/>
                <a:cs typeface="Calibri"/>
              </a:rPr>
              <a:t>oral)</a:t>
            </a:r>
            <a:endParaRPr sz="2400" dirty="0">
              <a:latin typeface="Calibri"/>
              <a:cs typeface="Calibri"/>
            </a:endParaRPr>
          </a:p>
          <a:p>
            <a:pPr marL="355600" indent="-342900">
              <a:lnSpc>
                <a:spcPct val="100000"/>
              </a:lnSpc>
              <a:spcBef>
                <a:spcPts val="770"/>
              </a:spcBef>
              <a:buFont typeface="Arial"/>
              <a:buChar char="•"/>
              <a:tabLst>
                <a:tab pos="354965" algn="l"/>
                <a:tab pos="355600" algn="l"/>
              </a:tabLst>
            </a:pPr>
            <a:r>
              <a:rPr sz="2400" spc="-5" dirty="0">
                <a:latin typeface="Calibri"/>
                <a:cs typeface="Calibri"/>
              </a:rPr>
              <a:t>Rationing of </a:t>
            </a:r>
            <a:r>
              <a:rPr sz="2400" spc="-10" dirty="0">
                <a:latin typeface="Calibri"/>
                <a:cs typeface="Calibri"/>
              </a:rPr>
              <a:t>credit- </a:t>
            </a:r>
            <a:r>
              <a:rPr sz="2400" spc="-5" dirty="0">
                <a:latin typeface="Calibri"/>
                <a:cs typeface="Calibri"/>
              </a:rPr>
              <a:t>based on purpose</a:t>
            </a:r>
            <a:r>
              <a:rPr sz="2400" spc="25" dirty="0">
                <a:latin typeface="Calibri"/>
                <a:cs typeface="Calibri"/>
              </a:rPr>
              <a:t> </a:t>
            </a:r>
            <a:r>
              <a:rPr sz="2400" dirty="0">
                <a:latin typeface="Calibri"/>
                <a:cs typeface="Calibri"/>
              </a:rPr>
              <a:t>wise</a:t>
            </a:r>
          </a:p>
          <a:p>
            <a:pPr marL="355600" marR="317500" indent="-342900">
              <a:lnSpc>
                <a:spcPct val="100000"/>
              </a:lnSpc>
              <a:spcBef>
                <a:spcPts val="770"/>
              </a:spcBef>
              <a:buFont typeface="Arial"/>
              <a:buChar char="•"/>
              <a:tabLst>
                <a:tab pos="354965" algn="l"/>
                <a:tab pos="355600" algn="l"/>
              </a:tabLst>
            </a:pPr>
            <a:r>
              <a:rPr sz="2400" spc="-10" dirty="0">
                <a:latin typeface="Calibri"/>
                <a:cs typeface="Calibri"/>
              </a:rPr>
              <a:t>Moral </a:t>
            </a:r>
            <a:r>
              <a:rPr sz="2400" spc="-5" dirty="0">
                <a:latin typeface="Calibri"/>
                <a:cs typeface="Calibri"/>
              </a:rPr>
              <a:t>suasion </a:t>
            </a:r>
            <a:r>
              <a:rPr sz="2400" dirty="0">
                <a:latin typeface="Calibri"/>
                <a:cs typeface="Calibri"/>
              </a:rPr>
              <a:t>– </a:t>
            </a:r>
            <a:r>
              <a:rPr sz="2400" spc="-5" dirty="0">
                <a:latin typeface="Calibri"/>
                <a:cs typeface="Calibri"/>
              </a:rPr>
              <a:t>asking </a:t>
            </a:r>
            <a:r>
              <a:rPr sz="2400" spc="-30" dirty="0">
                <a:latin typeface="Calibri"/>
                <a:cs typeface="Calibri"/>
              </a:rPr>
              <a:t>for </a:t>
            </a:r>
            <a:r>
              <a:rPr sz="2400" spc="-15" dirty="0">
                <a:latin typeface="Calibri"/>
                <a:cs typeface="Calibri"/>
              </a:rPr>
              <a:t>cooperation </a:t>
            </a:r>
            <a:r>
              <a:rPr sz="2400" spc="-20" dirty="0">
                <a:latin typeface="Calibri"/>
                <a:cs typeface="Calibri"/>
              </a:rPr>
              <a:t>from  </a:t>
            </a:r>
            <a:r>
              <a:rPr sz="2400" spc="-10" dirty="0">
                <a:latin typeface="Calibri"/>
                <a:cs typeface="Calibri"/>
              </a:rPr>
              <a:t>commercial banks </a:t>
            </a:r>
            <a:r>
              <a:rPr sz="2400" spc="-20" dirty="0">
                <a:latin typeface="Calibri"/>
                <a:cs typeface="Calibri"/>
              </a:rPr>
              <a:t>to </a:t>
            </a:r>
            <a:r>
              <a:rPr sz="2400" spc="-5" dirty="0">
                <a:latin typeface="Calibri"/>
                <a:cs typeface="Calibri"/>
              </a:rPr>
              <a:t>monetary</a:t>
            </a:r>
            <a:r>
              <a:rPr sz="2400" spc="30" dirty="0">
                <a:latin typeface="Calibri"/>
                <a:cs typeface="Calibri"/>
              </a:rPr>
              <a:t> </a:t>
            </a:r>
            <a:r>
              <a:rPr sz="2400" dirty="0">
                <a:latin typeface="Calibri"/>
                <a:cs typeface="Calibri"/>
              </a:rPr>
              <a:t>policy</a:t>
            </a:r>
          </a:p>
          <a:p>
            <a:pPr marL="355600" indent="-342900">
              <a:lnSpc>
                <a:spcPct val="100000"/>
              </a:lnSpc>
              <a:spcBef>
                <a:spcPts val="770"/>
              </a:spcBef>
              <a:buFont typeface="Arial"/>
              <a:buChar char="•"/>
              <a:tabLst>
                <a:tab pos="354965" algn="l"/>
                <a:tab pos="355600" algn="l"/>
              </a:tabLst>
            </a:pPr>
            <a:r>
              <a:rPr sz="2400" spc="-10" dirty="0">
                <a:latin typeface="Calibri"/>
                <a:cs typeface="Calibri"/>
              </a:rPr>
              <a:t>Direct </a:t>
            </a:r>
            <a:r>
              <a:rPr sz="2400" dirty="0">
                <a:latin typeface="Calibri"/>
                <a:cs typeface="Calibri"/>
              </a:rPr>
              <a:t>action – </a:t>
            </a:r>
            <a:r>
              <a:rPr sz="2400" spc="-10" dirty="0">
                <a:latin typeface="Calibri"/>
                <a:cs typeface="Calibri"/>
              </a:rPr>
              <a:t>Charging </a:t>
            </a:r>
            <a:r>
              <a:rPr sz="2400" spc="-5" dirty="0">
                <a:latin typeface="Calibri"/>
                <a:cs typeface="Calibri"/>
              </a:rPr>
              <a:t>penal </a:t>
            </a:r>
            <a:r>
              <a:rPr sz="2400" spc="-35" dirty="0">
                <a:latin typeface="Calibri"/>
                <a:cs typeface="Calibri"/>
              </a:rPr>
              <a:t>rate </a:t>
            </a:r>
            <a:r>
              <a:rPr sz="2400" spc="-5" dirty="0">
                <a:latin typeface="Calibri"/>
                <a:cs typeface="Calibri"/>
              </a:rPr>
              <a:t>of</a:t>
            </a:r>
            <a:r>
              <a:rPr sz="2400" spc="75" dirty="0">
                <a:latin typeface="Calibri"/>
                <a:cs typeface="Calibri"/>
              </a:rPr>
              <a:t> </a:t>
            </a:r>
            <a:r>
              <a:rPr sz="2400" spc="-20" dirty="0">
                <a:latin typeface="Calibri"/>
                <a:cs typeface="Calibri"/>
              </a:rPr>
              <a:t>interest.</a:t>
            </a:r>
            <a:endParaRPr sz="2400" dirty="0">
              <a:latin typeface="Calibri"/>
              <a:cs typeface="Calibri"/>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09600" y="274320"/>
            <a:ext cx="10972800" cy="521938"/>
          </a:xfrm>
          <a:prstGeom prst="rect">
            <a:avLst/>
          </a:prstGeom>
          <a:noFill/>
        </p:spPr>
        <p:txBody>
          <a:bodyPr vert="horz" wrap="square" lIns="0" tIns="0" rIns="0" bIns="0" rtlCol="0">
            <a:spAutoFit/>
          </a:bodyPr>
          <a:lstStyle/>
          <a:p>
            <a:pPr marL="403225" algn="ctr">
              <a:lnSpc>
                <a:spcPts val="4250"/>
              </a:lnSpc>
            </a:pPr>
            <a:r>
              <a:rPr sz="3200" spc="-20" dirty="0"/>
              <a:t>Qualitative </a:t>
            </a:r>
            <a:r>
              <a:rPr sz="3200" spc="-15" dirty="0"/>
              <a:t>credit </a:t>
            </a:r>
            <a:r>
              <a:rPr sz="3200" spc="-20" dirty="0"/>
              <a:t>control</a:t>
            </a:r>
            <a:r>
              <a:rPr sz="3200" spc="125" dirty="0"/>
              <a:t> </a:t>
            </a:r>
            <a:r>
              <a:rPr sz="3200" spc="-15" dirty="0"/>
              <a:t>measures</a:t>
            </a:r>
            <a:endParaRPr sz="3200"/>
          </a:p>
        </p:txBody>
      </p:sp>
      <p:sp>
        <p:nvSpPr>
          <p:cNvPr id="4" name="object 4"/>
          <p:cNvSpPr txBox="1"/>
          <p:nvPr/>
        </p:nvSpPr>
        <p:spPr>
          <a:xfrm>
            <a:off x="838200" y="1219200"/>
            <a:ext cx="10627360" cy="3209852"/>
          </a:xfrm>
          <a:prstGeom prst="rect">
            <a:avLst/>
          </a:prstGeom>
        </p:spPr>
        <p:txBody>
          <a:bodyPr vert="horz" wrap="square" lIns="0" tIns="110489" rIns="0" bIns="0" rtlCol="0">
            <a:spAutoFit/>
          </a:bodyPr>
          <a:lstStyle/>
          <a:p>
            <a:pPr marL="355600" indent="-342900">
              <a:lnSpc>
                <a:spcPct val="100000"/>
              </a:lnSpc>
              <a:spcBef>
                <a:spcPts val="869"/>
              </a:spcBef>
              <a:buFont typeface="Arial"/>
              <a:buChar char="•"/>
              <a:tabLst>
                <a:tab pos="354965" algn="l"/>
                <a:tab pos="355600" algn="l"/>
              </a:tabLst>
            </a:pPr>
            <a:r>
              <a:rPr sz="2400" spc="-10" dirty="0">
                <a:latin typeface="Calibri"/>
                <a:cs typeface="Calibri"/>
              </a:rPr>
              <a:t>Fixation </a:t>
            </a:r>
            <a:r>
              <a:rPr sz="2400" dirty="0">
                <a:latin typeface="Calibri"/>
                <a:cs typeface="Calibri"/>
              </a:rPr>
              <a:t>of </a:t>
            </a:r>
            <a:r>
              <a:rPr sz="2400" spc="-10" dirty="0">
                <a:latin typeface="Calibri"/>
                <a:cs typeface="Calibri"/>
              </a:rPr>
              <a:t>margin</a:t>
            </a:r>
            <a:r>
              <a:rPr sz="2400" spc="25" dirty="0">
                <a:latin typeface="Calibri"/>
                <a:cs typeface="Calibri"/>
              </a:rPr>
              <a:t> </a:t>
            </a:r>
            <a:r>
              <a:rPr sz="2400" spc="-10" dirty="0">
                <a:latin typeface="Calibri"/>
                <a:cs typeface="Calibri"/>
              </a:rPr>
              <a:t>requirements</a:t>
            </a:r>
            <a:endParaRPr sz="2400" dirty="0">
              <a:latin typeface="Calibri"/>
              <a:cs typeface="Calibri"/>
            </a:endParaRPr>
          </a:p>
          <a:p>
            <a:pPr marL="355600" indent="-342900">
              <a:lnSpc>
                <a:spcPct val="100000"/>
              </a:lnSpc>
              <a:spcBef>
                <a:spcPts val="770"/>
              </a:spcBef>
              <a:buFont typeface="Arial"/>
              <a:buChar char="•"/>
              <a:tabLst>
                <a:tab pos="354965" algn="l"/>
                <a:tab pos="355600" algn="l"/>
              </a:tabLst>
            </a:pPr>
            <a:r>
              <a:rPr sz="2400" spc="-5" dirty="0">
                <a:latin typeface="Calibri"/>
                <a:cs typeface="Calibri"/>
              </a:rPr>
              <a:t>Consumer credit regulation </a:t>
            </a:r>
            <a:r>
              <a:rPr sz="2400" spc="-30" dirty="0">
                <a:latin typeface="Calibri"/>
                <a:cs typeface="Calibri"/>
              </a:rPr>
              <a:t>for</a:t>
            </a:r>
            <a:r>
              <a:rPr sz="2400" spc="15" dirty="0">
                <a:latin typeface="Calibri"/>
                <a:cs typeface="Calibri"/>
              </a:rPr>
              <a:t> </a:t>
            </a:r>
            <a:r>
              <a:rPr sz="2400" spc="-5" dirty="0">
                <a:latin typeface="Calibri"/>
                <a:cs typeface="Calibri"/>
              </a:rPr>
              <a:t>speculation</a:t>
            </a:r>
            <a:endParaRPr sz="2400" dirty="0">
              <a:latin typeface="Calibri"/>
              <a:cs typeface="Calibri"/>
            </a:endParaRPr>
          </a:p>
          <a:p>
            <a:pPr marL="355600" marR="1037590" indent="-342900">
              <a:lnSpc>
                <a:spcPct val="100000"/>
              </a:lnSpc>
              <a:spcBef>
                <a:spcPts val="770"/>
              </a:spcBef>
              <a:buFont typeface="Arial"/>
              <a:buChar char="•"/>
              <a:tabLst>
                <a:tab pos="354965" algn="l"/>
                <a:tab pos="355600" algn="l"/>
              </a:tabLst>
            </a:pPr>
            <a:r>
              <a:rPr sz="2400" dirty="0">
                <a:latin typeface="Calibri"/>
                <a:cs typeface="Calibri"/>
              </a:rPr>
              <a:t>Issue </a:t>
            </a:r>
            <a:r>
              <a:rPr sz="2400" spc="-5" dirty="0">
                <a:latin typeface="Calibri"/>
                <a:cs typeface="Calibri"/>
              </a:rPr>
              <a:t>of </a:t>
            </a:r>
            <a:r>
              <a:rPr sz="2400" spc="-10" dirty="0">
                <a:latin typeface="Calibri"/>
                <a:cs typeface="Calibri"/>
              </a:rPr>
              <a:t>directives </a:t>
            </a:r>
            <a:r>
              <a:rPr sz="2400" dirty="0">
                <a:latin typeface="Calibri"/>
                <a:cs typeface="Calibri"/>
              </a:rPr>
              <a:t>( appeals or </a:t>
            </a:r>
            <a:r>
              <a:rPr sz="2400" spc="-5" dirty="0">
                <a:latin typeface="Calibri"/>
                <a:cs typeface="Calibri"/>
              </a:rPr>
              <a:t>warnings  </a:t>
            </a:r>
            <a:r>
              <a:rPr sz="2400" spc="-15" dirty="0">
                <a:latin typeface="Calibri"/>
                <a:cs typeface="Calibri"/>
              </a:rPr>
              <a:t>written </a:t>
            </a:r>
            <a:r>
              <a:rPr sz="2400" dirty="0">
                <a:latin typeface="Calibri"/>
                <a:cs typeface="Calibri"/>
              </a:rPr>
              <a:t>or</a:t>
            </a:r>
            <a:r>
              <a:rPr sz="2400" spc="15" dirty="0">
                <a:latin typeface="Calibri"/>
                <a:cs typeface="Calibri"/>
              </a:rPr>
              <a:t> </a:t>
            </a:r>
            <a:r>
              <a:rPr sz="2400" spc="-15" dirty="0">
                <a:latin typeface="Calibri"/>
                <a:cs typeface="Calibri"/>
              </a:rPr>
              <a:t>oral)</a:t>
            </a:r>
            <a:endParaRPr sz="2400" dirty="0">
              <a:latin typeface="Calibri"/>
              <a:cs typeface="Calibri"/>
            </a:endParaRPr>
          </a:p>
          <a:p>
            <a:pPr marL="355600" indent="-342900">
              <a:lnSpc>
                <a:spcPct val="100000"/>
              </a:lnSpc>
              <a:spcBef>
                <a:spcPts val="770"/>
              </a:spcBef>
              <a:buFont typeface="Arial"/>
              <a:buChar char="•"/>
              <a:tabLst>
                <a:tab pos="354965" algn="l"/>
                <a:tab pos="355600" algn="l"/>
              </a:tabLst>
            </a:pPr>
            <a:r>
              <a:rPr sz="2400" spc="-5" dirty="0">
                <a:latin typeface="Calibri"/>
                <a:cs typeface="Calibri"/>
              </a:rPr>
              <a:t>Rationing of </a:t>
            </a:r>
            <a:r>
              <a:rPr sz="2400" spc="-10" dirty="0">
                <a:latin typeface="Calibri"/>
                <a:cs typeface="Calibri"/>
              </a:rPr>
              <a:t>credit- </a:t>
            </a:r>
            <a:r>
              <a:rPr sz="2400" spc="-5" dirty="0">
                <a:latin typeface="Calibri"/>
                <a:cs typeface="Calibri"/>
              </a:rPr>
              <a:t>based on purpose</a:t>
            </a:r>
            <a:r>
              <a:rPr sz="2400" spc="25" dirty="0">
                <a:latin typeface="Calibri"/>
                <a:cs typeface="Calibri"/>
              </a:rPr>
              <a:t> </a:t>
            </a:r>
            <a:r>
              <a:rPr sz="2400" dirty="0">
                <a:latin typeface="Calibri"/>
                <a:cs typeface="Calibri"/>
              </a:rPr>
              <a:t>wise</a:t>
            </a:r>
          </a:p>
          <a:p>
            <a:pPr marL="355600" marR="317500" indent="-342900">
              <a:lnSpc>
                <a:spcPct val="100000"/>
              </a:lnSpc>
              <a:spcBef>
                <a:spcPts val="770"/>
              </a:spcBef>
              <a:buFont typeface="Arial"/>
              <a:buChar char="•"/>
              <a:tabLst>
                <a:tab pos="354965" algn="l"/>
                <a:tab pos="355600" algn="l"/>
              </a:tabLst>
            </a:pPr>
            <a:r>
              <a:rPr sz="2400" spc="-10" dirty="0">
                <a:latin typeface="Calibri"/>
                <a:cs typeface="Calibri"/>
              </a:rPr>
              <a:t>Moral </a:t>
            </a:r>
            <a:r>
              <a:rPr sz="2400" spc="-5" dirty="0">
                <a:latin typeface="Calibri"/>
                <a:cs typeface="Calibri"/>
              </a:rPr>
              <a:t>suasion </a:t>
            </a:r>
            <a:r>
              <a:rPr sz="2400" dirty="0">
                <a:latin typeface="Calibri"/>
                <a:cs typeface="Calibri"/>
              </a:rPr>
              <a:t>– </a:t>
            </a:r>
            <a:r>
              <a:rPr sz="2400" spc="-5" dirty="0">
                <a:latin typeface="Calibri"/>
                <a:cs typeface="Calibri"/>
              </a:rPr>
              <a:t>asking </a:t>
            </a:r>
            <a:r>
              <a:rPr sz="2400" spc="-30" dirty="0">
                <a:latin typeface="Calibri"/>
                <a:cs typeface="Calibri"/>
              </a:rPr>
              <a:t>for </a:t>
            </a:r>
            <a:r>
              <a:rPr sz="2400" spc="-15" dirty="0">
                <a:latin typeface="Calibri"/>
                <a:cs typeface="Calibri"/>
              </a:rPr>
              <a:t>cooperation </a:t>
            </a:r>
            <a:r>
              <a:rPr sz="2400" spc="-20" dirty="0">
                <a:latin typeface="Calibri"/>
                <a:cs typeface="Calibri"/>
              </a:rPr>
              <a:t>from  </a:t>
            </a:r>
            <a:r>
              <a:rPr sz="2400" spc="-10" dirty="0">
                <a:latin typeface="Calibri"/>
                <a:cs typeface="Calibri"/>
              </a:rPr>
              <a:t>commercial banks </a:t>
            </a:r>
            <a:r>
              <a:rPr sz="2400" spc="-20" dirty="0">
                <a:latin typeface="Calibri"/>
                <a:cs typeface="Calibri"/>
              </a:rPr>
              <a:t>to </a:t>
            </a:r>
            <a:r>
              <a:rPr sz="2400" spc="-5" dirty="0">
                <a:latin typeface="Calibri"/>
                <a:cs typeface="Calibri"/>
              </a:rPr>
              <a:t>monetary</a:t>
            </a:r>
            <a:r>
              <a:rPr sz="2400" spc="30" dirty="0">
                <a:latin typeface="Calibri"/>
                <a:cs typeface="Calibri"/>
              </a:rPr>
              <a:t> </a:t>
            </a:r>
            <a:r>
              <a:rPr sz="2400" dirty="0">
                <a:latin typeface="Calibri"/>
                <a:cs typeface="Calibri"/>
              </a:rPr>
              <a:t>policy</a:t>
            </a:r>
          </a:p>
          <a:p>
            <a:pPr marL="355600" indent="-342900">
              <a:lnSpc>
                <a:spcPct val="100000"/>
              </a:lnSpc>
              <a:spcBef>
                <a:spcPts val="770"/>
              </a:spcBef>
              <a:buFont typeface="Arial"/>
              <a:buChar char="•"/>
              <a:tabLst>
                <a:tab pos="354965" algn="l"/>
                <a:tab pos="355600" algn="l"/>
              </a:tabLst>
            </a:pPr>
            <a:r>
              <a:rPr sz="2400" spc="-10" dirty="0">
                <a:latin typeface="Calibri"/>
                <a:cs typeface="Calibri"/>
              </a:rPr>
              <a:t>Direct </a:t>
            </a:r>
            <a:r>
              <a:rPr sz="2400" dirty="0">
                <a:latin typeface="Calibri"/>
                <a:cs typeface="Calibri"/>
              </a:rPr>
              <a:t>action – </a:t>
            </a:r>
            <a:r>
              <a:rPr sz="2400" spc="-10" dirty="0">
                <a:latin typeface="Calibri"/>
                <a:cs typeface="Calibri"/>
              </a:rPr>
              <a:t>Charging </a:t>
            </a:r>
            <a:r>
              <a:rPr sz="2400" spc="-5" dirty="0">
                <a:latin typeface="Calibri"/>
                <a:cs typeface="Calibri"/>
              </a:rPr>
              <a:t>penal </a:t>
            </a:r>
            <a:r>
              <a:rPr sz="2400" spc="-35" dirty="0">
                <a:latin typeface="Calibri"/>
                <a:cs typeface="Calibri"/>
              </a:rPr>
              <a:t>rate </a:t>
            </a:r>
            <a:r>
              <a:rPr sz="2400" spc="-5" dirty="0">
                <a:latin typeface="Calibri"/>
                <a:cs typeface="Calibri"/>
              </a:rPr>
              <a:t>of</a:t>
            </a:r>
            <a:r>
              <a:rPr sz="2400" spc="75" dirty="0">
                <a:latin typeface="Calibri"/>
                <a:cs typeface="Calibri"/>
              </a:rPr>
              <a:t> </a:t>
            </a:r>
            <a:r>
              <a:rPr sz="2400" spc="-20" dirty="0">
                <a:latin typeface="Calibri"/>
                <a:cs typeface="Calibri"/>
              </a:rPr>
              <a:t>interest.</a:t>
            </a:r>
            <a:endParaRPr sz="2400" dirty="0">
              <a:latin typeface="Calibri"/>
              <a:cs typeface="Calibri"/>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12189460" cy="6858000"/>
          </a:xfrm>
          <a:custGeom>
            <a:avLst/>
            <a:gdLst/>
            <a:ahLst/>
            <a:cxnLst/>
            <a:rect l="l" t="t" r="r" b="b"/>
            <a:pathLst>
              <a:path w="12189460" h="6858000">
                <a:moveTo>
                  <a:pt x="12188952" y="0"/>
                </a:moveTo>
                <a:lnTo>
                  <a:pt x="0" y="0"/>
                </a:lnTo>
                <a:lnTo>
                  <a:pt x="0" y="6858000"/>
                </a:lnTo>
                <a:lnTo>
                  <a:pt x="12188952" y="6858000"/>
                </a:lnTo>
                <a:lnTo>
                  <a:pt x="12188952" y="0"/>
                </a:lnTo>
                <a:close/>
              </a:path>
            </a:pathLst>
          </a:custGeom>
          <a:solidFill>
            <a:srgbClr val="F1F1F1"/>
          </a:solidFill>
          <a:ln>
            <a:solidFill>
              <a:schemeClr val="tx1"/>
            </a:solidFill>
          </a:ln>
        </p:spPr>
        <p:txBody>
          <a:bodyPr wrap="square" lIns="0" tIns="0" rIns="0" bIns="0" rtlCol="0"/>
          <a:lstStyle/>
          <a:p>
            <a:endParaRPr/>
          </a:p>
        </p:txBody>
      </p:sp>
      <p:sp>
        <p:nvSpPr>
          <p:cNvPr id="3" name="object 3"/>
          <p:cNvSpPr txBox="1">
            <a:spLocks noGrp="1"/>
          </p:cNvSpPr>
          <p:nvPr>
            <p:ph type="title"/>
          </p:nvPr>
        </p:nvSpPr>
        <p:spPr>
          <a:xfrm>
            <a:off x="3200400" y="228600"/>
            <a:ext cx="5718175" cy="574040"/>
          </a:xfrm>
          <a:prstGeom prst="rect">
            <a:avLst/>
          </a:prstGeom>
          <a:ln>
            <a:solidFill>
              <a:schemeClr val="tx1"/>
            </a:solidFill>
          </a:ln>
        </p:spPr>
        <p:txBody>
          <a:bodyPr vert="horz" wrap="square" lIns="0" tIns="12700" rIns="0" bIns="0" rtlCol="0">
            <a:spAutoFit/>
          </a:bodyPr>
          <a:lstStyle/>
          <a:p>
            <a:pPr marL="12700">
              <a:lnSpc>
                <a:spcPct val="100000"/>
              </a:lnSpc>
              <a:spcBef>
                <a:spcPts val="100"/>
              </a:spcBef>
            </a:pPr>
            <a:r>
              <a:rPr sz="3600" b="0" spc="-15" dirty="0">
                <a:latin typeface="Calibri"/>
                <a:cs typeface="Calibri"/>
              </a:rPr>
              <a:t>Macro </a:t>
            </a:r>
            <a:r>
              <a:rPr sz="3600" b="0" spc="-10" dirty="0">
                <a:latin typeface="Calibri"/>
                <a:cs typeface="Calibri"/>
              </a:rPr>
              <a:t>economic </a:t>
            </a:r>
            <a:r>
              <a:rPr sz="3600" b="0" spc="-5" dirty="0">
                <a:latin typeface="Calibri"/>
                <a:cs typeface="Calibri"/>
              </a:rPr>
              <a:t>policy</a:t>
            </a:r>
            <a:r>
              <a:rPr sz="3600" b="0" spc="-45" dirty="0">
                <a:latin typeface="Calibri"/>
                <a:cs typeface="Calibri"/>
              </a:rPr>
              <a:t> </a:t>
            </a:r>
            <a:r>
              <a:rPr sz="3600" b="0" dirty="0">
                <a:latin typeface="Calibri"/>
                <a:cs typeface="Calibri"/>
              </a:rPr>
              <a:t>Goals:-</a:t>
            </a:r>
            <a:endParaRPr sz="3600">
              <a:latin typeface="Calibri"/>
              <a:cs typeface="Calibri"/>
            </a:endParaRPr>
          </a:p>
        </p:txBody>
      </p:sp>
      <p:sp>
        <p:nvSpPr>
          <p:cNvPr id="4" name="object 4"/>
          <p:cNvSpPr txBox="1"/>
          <p:nvPr/>
        </p:nvSpPr>
        <p:spPr>
          <a:xfrm>
            <a:off x="419811" y="1667361"/>
            <a:ext cx="3943350" cy="1713230"/>
          </a:xfrm>
          <a:prstGeom prst="rect">
            <a:avLst/>
          </a:prstGeom>
          <a:ln>
            <a:solidFill>
              <a:schemeClr val="tx1"/>
            </a:solidFill>
          </a:ln>
        </p:spPr>
        <p:txBody>
          <a:bodyPr vert="horz" wrap="square" lIns="0" tIns="71120" rIns="0" bIns="0" rtlCol="0">
            <a:spAutoFit/>
          </a:bodyPr>
          <a:lstStyle/>
          <a:p>
            <a:pPr marL="66675" algn="ctr">
              <a:lnSpc>
                <a:spcPct val="100000"/>
              </a:lnSpc>
              <a:spcBef>
                <a:spcPts val="560"/>
              </a:spcBef>
            </a:pPr>
            <a:r>
              <a:rPr sz="3200" b="1" spc="-5" dirty="0">
                <a:latin typeface="Arial"/>
                <a:cs typeface="Arial"/>
              </a:rPr>
              <a:t>Employment</a:t>
            </a:r>
            <a:endParaRPr sz="3200" dirty="0">
              <a:latin typeface="Arial"/>
              <a:cs typeface="Arial"/>
            </a:endParaRPr>
          </a:p>
          <a:p>
            <a:pPr marL="12065" marR="5080" algn="ctr">
              <a:lnSpc>
                <a:spcPct val="100000"/>
              </a:lnSpc>
              <a:spcBef>
                <a:spcPts val="345"/>
              </a:spcBef>
            </a:pPr>
            <a:r>
              <a:rPr sz="2400" spc="-5" dirty="0">
                <a:latin typeface="Calibri"/>
                <a:cs typeface="Calibri"/>
              </a:rPr>
              <a:t>This </a:t>
            </a:r>
            <a:r>
              <a:rPr sz="2400" spc="-10" dirty="0">
                <a:latin typeface="Calibri"/>
                <a:cs typeface="Calibri"/>
              </a:rPr>
              <a:t>goal </a:t>
            </a:r>
            <a:r>
              <a:rPr sz="2400" dirty="0">
                <a:latin typeface="Calibri"/>
                <a:cs typeface="Calibri"/>
              </a:rPr>
              <a:t>is </a:t>
            </a:r>
            <a:r>
              <a:rPr sz="2400" spc="-10" dirty="0">
                <a:latin typeface="Calibri"/>
                <a:cs typeface="Calibri"/>
              </a:rPr>
              <a:t>commonly</a:t>
            </a:r>
            <a:r>
              <a:rPr sz="2400" spc="-75" dirty="0">
                <a:latin typeface="Calibri"/>
                <a:cs typeface="Calibri"/>
              </a:rPr>
              <a:t> </a:t>
            </a:r>
            <a:r>
              <a:rPr sz="2400" spc="-10" dirty="0">
                <a:latin typeface="Calibri"/>
                <a:cs typeface="Calibri"/>
              </a:rPr>
              <a:t>indicated  </a:t>
            </a:r>
            <a:r>
              <a:rPr sz="2400" spc="-15" dirty="0">
                <a:latin typeface="Calibri"/>
                <a:cs typeface="Calibri"/>
              </a:rPr>
              <a:t>By </a:t>
            </a:r>
            <a:r>
              <a:rPr sz="2400" dirty="0">
                <a:latin typeface="Calibri"/>
                <a:cs typeface="Calibri"/>
              </a:rPr>
              <a:t>the </a:t>
            </a:r>
            <a:r>
              <a:rPr sz="2400" spc="-5" dirty="0">
                <a:latin typeface="Calibri"/>
                <a:cs typeface="Calibri"/>
              </a:rPr>
              <a:t>employment of </a:t>
            </a:r>
            <a:r>
              <a:rPr sz="2400" dirty="0">
                <a:latin typeface="Calibri"/>
                <a:cs typeface="Calibri"/>
              </a:rPr>
              <a:t>labor  </a:t>
            </a:r>
            <a:r>
              <a:rPr sz="2400" spc="-10" dirty="0">
                <a:latin typeface="Calibri"/>
                <a:cs typeface="Calibri"/>
              </a:rPr>
              <a:t>resources.</a:t>
            </a:r>
            <a:endParaRPr sz="2400" dirty="0">
              <a:latin typeface="Calibri"/>
              <a:cs typeface="Calibri"/>
            </a:endParaRPr>
          </a:p>
        </p:txBody>
      </p:sp>
      <p:sp>
        <p:nvSpPr>
          <p:cNvPr id="5" name="object 5"/>
          <p:cNvSpPr txBox="1"/>
          <p:nvPr/>
        </p:nvSpPr>
        <p:spPr>
          <a:xfrm>
            <a:off x="4848225" y="1286382"/>
            <a:ext cx="3935095" cy="2141855"/>
          </a:xfrm>
          <a:prstGeom prst="rect">
            <a:avLst/>
          </a:prstGeom>
          <a:ln>
            <a:solidFill>
              <a:schemeClr val="tx1"/>
            </a:solidFill>
          </a:ln>
        </p:spPr>
        <p:txBody>
          <a:bodyPr vert="horz" wrap="square" lIns="0" tIns="13335" rIns="0" bIns="0" rtlCol="0">
            <a:spAutoFit/>
          </a:bodyPr>
          <a:lstStyle/>
          <a:p>
            <a:pPr marL="1076960" marR="1216025" indent="333375">
              <a:lnSpc>
                <a:spcPct val="100000"/>
              </a:lnSpc>
              <a:spcBef>
                <a:spcPts val="105"/>
              </a:spcBef>
            </a:pPr>
            <a:r>
              <a:rPr sz="3200" b="1" spc="-5" dirty="0">
                <a:latin typeface="Calibri"/>
                <a:cs typeface="Calibri"/>
              </a:rPr>
              <a:t>PRICE  </a:t>
            </a:r>
            <a:r>
              <a:rPr sz="3200" b="1" spc="-40" dirty="0">
                <a:latin typeface="Calibri"/>
                <a:cs typeface="Calibri"/>
              </a:rPr>
              <a:t>S</a:t>
            </a:r>
            <a:r>
              <a:rPr sz="3200" b="1" spc="-254" dirty="0">
                <a:latin typeface="Calibri"/>
                <a:cs typeface="Calibri"/>
              </a:rPr>
              <a:t>T</a:t>
            </a:r>
            <a:r>
              <a:rPr sz="3200" b="1" dirty="0">
                <a:latin typeface="Calibri"/>
                <a:cs typeface="Calibri"/>
              </a:rPr>
              <a:t>ABILITY</a:t>
            </a:r>
            <a:endParaRPr sz="3200" dirty="0">
              <a:latin typeface="Calibri"/>
              <a:cs typeface="Calibri"/>
            </a:endParaRPr>
          </a:p>
          <a:p>
            <a:pPr marL="12065" marR="5080" indent="-1270" algn="ctr">
              <a:lnSpc>
                <a:spcPct val="100000"/>
              </a:lnSpc>
              <a:spcBef>
                <a:spcPts val="335"/>
              </a:spcBef>
            </a:pPr>
            <a:r>
              <a:rPr sz="2400" dirty="0">
                <a:latin typeface="Calibri"/>
                <a:cs typeface="Calibri"/>
              </a:rPr>
              <a:t>Price </a:t>
            </a:r>
            <a:r>
              <a:rPr sz="2400" spc="-10" dirty="0">
                <a:latin typeface="Calibri"/>
                <a:cs typeface="Calibri"/>
              </a:rPr>
              <a:t>stability </a:t>
            </a:r>
            <a:r>
              <a:rPr sz="2400" dirty="0">
                <a:latin typeface="Calibri"/>
                <a:cs typeface="Calibri"/>
              </a:rPr>
              <a:t>is </a:t>
            </a:r>
            <a:r>
              <a:rPr sz="2400" spc="-5" dirty="0">
                <a:latin typeface="Calibri"/>
                <a:cs typeface="Calibri"/>
              </a:rPr>
              <a:t>achieved </a:t>
            </a:r>
            <a:r>
              <a:rPr sz="2400" spc="-10" dirty="0">
                <a:latin typeface="Calibri"/>
                <a:cs typeface="Calibri"/>
              </a:rPr>
              <a:t>by  </a:t>
            </a:r>
            <a:r>
              <a:rPr sz="2400" spc="-15" dirty="0">
                <a:latin typeface="Calibri"/>
                <a:cs typeface="Calibri"/>
              </a:rPr>
              <a:t>avoiding </a:t>
            </a:r>
            <a:r>
              <a:rPr sz="2400" spc="-5" dirty="0">
                <a:latin typeface="Calibri"/>
                <a:cs typeface="Calibri"/>
              </a:rPr>
              <a:t>or </a:t>
            </a:r>
            <a:r>
              <a:rPr sz="2400" dirty="0">
                <a:latin typeface="Calibri"/>
                <a:cs typeface="Calibri"/>
              </a:rPr>
              <a:t>limiting</a:t>
            </a:r>
            <a:r>
              <a:rPr sz="2400" spc="-75" dirty="0">
                <a:latin typeface="Calibri"/>
                <a:cs typeface="Calibri"/>
              </a:rPr>
              <a:t> </a:t>
            </a:r>
            <a:r>
              <a:rPr sz="2400" spc="-5" dirty="0">
                <a:latin typeface="Calibri"/>
                <a:cs typeface="Calibri"/>
              </a:rPr>
              <a:t>fluctuations  </a:t>
            </a:r>
            <a:r>
              <a:rPr sz="2400" dirty="0">
                <a:latin typeface="Calibri"/>
                <a:cs typeface="Calibri"/>
              </a:rPr>
              <a:t>in</a:t>
            </a:r>
            <a:r>
              <a:rPr sz="2400" spc="-5" dirty="0">
                <a:latin typeface="Calibri"/>
                <a:cs typeface="Calibri"/>
              </a:rPr>
              <a:t> price.</a:t>
            </a:r>
            <a:endParaRPr sz="2400" dirty="0">
              <a:latin typeface="Calibri"/>
              <a:cs typeface="Calibri"/>
            </a:endParaRPr>
          </a:p>
        </p:txBody>
      </p:sp>
      <p:sp>
        <p:nvSpPr>
          <p:cNvPr id="6" name="object 6"/>
          <p:cNvSpPr txBox="1"/>
          <p:nvPr/>
        </p:nvSpPr>
        <p:spPr>
          <a:xfrm>
            <a:off x="9167876" y="1270917"/>
            <a:ext cx="2712720" cy="2730500"/>
          </a:xfrm>
          <a:prstGeom prst="rect">
            <a:avLst/>
          </a:prstGeom>
          <a:ln>
            <a:solidFill>
              <a:schemeClr val="tx1"/>
            </a:solidFill>
          </a:ln>
        </p:spPr>
        <p:txBody>
          <a:bodyPr vert="horz" wrap="square" lIns="0" tIns="234315" rIns="0" bIns="0" rtlCol="0">
            <a:spAutoFit/>
          </a:bodyPr>
          <a:lstStyle/>
          <a:p>
            <a:pPr marL="835025">
              <a:lnSpc>
                <a:spcPct val="100000"/>
              </a:lnSpc>
              <a:spcBef>
                <a:spcPts val="1845"/>
              </a:spcBef>
            </a:pPr>
            <a:r>
              <a:rPr sz="3200" b="1" spc="-5" dirty="0">
                <a:latin typeface="Calibri"/>
                <a:cs typeface="Calibri"/>
              </a:rPr>
              <a:t>Output</a:t>
            </a:r>
            <a:endParaRPr sz="3200">
              <a:latin typeface="Calibri"/>
              <a:cs typeface="Calibri"/>
            </a:endParaRPr>
          </a:p>
          <a:p>
            <a:pPr marL="12065" marR="5080" indent="635" algn="ctr">
              <a:lnSpc>
                <a:spcPct val="100000"/>
              </a:lnSpc>
              <a:spcBef>
                <a:spcPts val="1310"/>
              </a:spcBef>
            </a:pPr>
            <a:r>
              <a:rPr sz="2400" dirty="0">
                <a:latin typeface="Calibri"/>
                <a:cs typeface="Calibri"/>
              </a:rPr>
              <a:t>It includes the </a:t>
            </a:r>
            <a:r>
              <a:rPr sz="2400" spc="-15" dirty="0">
                <a:latin typeface="Calibri"/>
                <a:cs typeface="Calibri"/>
              </a:rPr>
              <a:t>total  </a:t>
            </a:r>
            <a:r>
              <a:rPr sz="2400" spc="-5" dirty="0">
                <a:latin typeface="Calibri"/>
                <a:cs typeface="Calibri"/>
              </a:rPr>
              <a:t>output </a:t>
            </a:r>
            <a:r>
              <a:rPr sz="2400" spc="-10" dirty="0">
                <a:latin typeface="Calibri"/>
                <a:cs typeface="Calibri"/>
              </a:rPr>
              <a:t>of </a:t>
            </a:r>
            <a:r>
              <a:rPr sz="2400" dirty="0">
                <a:latin typeface="Calibri"/>
                <a:cs typeface="Calibri"/>
              </a:rPr>
              <a:t>the  </a:t>
            </a:r>
            <a:r>
              <a:rPr sz="2400" spc="-5" dirty="0">
                <a:latin typeface="Calibri"/>
                <a:cs typeface="Calibri"/>
              </a:rPr>
              <a:t>economic </a:t>
            </a:r>
            <a:r>
              <a:rPr sz="2400" spc="-10" dirty="0">
                <a:latin typeface="Calibri"/>
                <a:cs typeface="Calibri"/>
              </a:rPr>
              <a:t>growth</a:t>
            </a:r>
            <a:r>
              <a:rPr sz="2400" spc="-120" dirty="0">
                <a:latin typeface="Calibri"/>
                <a:cs typeface="Calibri"/>
              </a:rPr>
              <a:t> </a:t>
            </a:r>
            <a:r>
              <a:rPr sz="2400" dirty="0">
                <a:latin typeface="Calibri"/>
                <a:cs typeface="Calibri"/>
              </a:rPr>
              <a:t>and  </a:t>
            </a:r>
            <a:r>
              <a:rPr sz="2400" spc="-15" dirty="0">
                <a:latin typeface="Calibri"/>
                <a:cs typeface="Calibri"/>
              </a:rPr>
              <a:t>overall </a:t>
            </a:r>
            <a:r>
              <a:rPr sz="2400" dirty="0">
                <a:latin typeface="Calibri"/>
                <a:cs typeface="Calibri"/>
              </a:rPr>
              <a:t>GDP </a:t>
            </a:r>
            <a:r>
              <a:rPr sz="2400" spc="-5" dirty="0">
                <a:latin typeface="Calibri"/>
                <a:cs typeface="Calibri"/>
              </a:rPr>
              <a:t>of </a:t>
            </a:r>
            <a:r>
              <a:rPr sz="2400" dirty="0">
                <a:latin typeface="Calibri"/>
                <a:cs typeface="Calibri"/>
              </a:rPr>
              <a:t>the  </a:t>
            </a:r>
            <a:r>
              <a:rPr sz="2400" spc="-35" dirty="0">
                <a:latin typeface="Calibri"/>
                <a:cs typeface="Calibri"/>
              </a:rPr>
              <a:t>economy.</a:t>
            </a:r>
            <a:endParaRPr sz="2400">
              <a:latin typeface="Calibri"/>
              <a:cs typeface="Calibri"/>
            </a:endParaRPr>
          </a:p>
        </p:txBody>
      </p:sp>
      <p:sp>
        <p:nvSpPr>
          <p:cNvPr id="7" name="object 7"/>
          <p:cNvSpPr txBox="1"/>
          <p:nvPr/>
        </p:nvSpPr>
        <p:spPr>
          <a:xfrm>
            <a:off x="6565772" y="4160011"/>
            <a:ext cx="5103495" cy="2596515"/>
          </a:xfrm>
          <a:prstGeom prst="rect">
            <a:avLst/>
          </a:prstGeom>
          <a:ln>
            <a:solidFill>
              <a:schemeClr val="tx1"/>
            </a:solidFill>
          </a:ln>
        </p:spPr>
        <p:txBody>
          <a:bodyPr vert="horz" wrap="square" lIns="0" tIns="12700" rIns="0" bIns="0" rtlCol="0">
            <a:spAutoFit/>
          </a:bodyPr>
          <a:lstStyle/>
          <a:p>
            <a:pPr marL="873760" marR="857885" indent="-3810" algn="ctr">
              <a:lnSpc>
                <a:spcPct val="100000"/>
              </a:lnSpc>
              <a:spcBef>
                <a:spcPts val="100"/>
              </a:spcBef>
            </a:pPr>
            <a:r>
              <a:rPr sz="3200" b="1" spc="-5" dirty="0">
                <a:latin typeface="Calibri"/>
                <a:cs typeface="Calibri"/>
              </a:rPr>
              <a:t>BALANCE OF  </a:t>
            </a:r>
            <a:r>
              <a:rPr sz="3200" b="1" spc="-70" dirty="0">
                <a:latin typeface="Calibri"/>
                <a:cs typeface="Calibri"/>
              </a:rPr>
              <a:t>PAYMENT</a:t>
            </a:r>
            <a:r>
              <a:rPr sz="3200" b="1" spc="-50" dirty="0">
                <a:latin typeface="Calibri"/>
                <a:cs typeface="Calibri"/>
              </a:rPr>
              <a:t> </a:t>
            </a:r>
            <a:r>
              <a:rPr sz="3200" b="1" spc="-35" dirty="0">
                <a:latin typeface="Calibri"/>
                <a:cs typeface="Calibri"/>
              </a:rPr>
              <a:t>STABILITY</a:t>
            </a:r>
            <a:endParaRPr sz="3200">
              <a:latin typeface="Calibri"/>
              <a:cs typeface="Calibri"/>
            </a:endParaRPr>
          </a:p>
          <a:p>
            <a:pPr marL="12065" marR="5080" indent="635" algn="ctr">
              <a:lnSpc>
                <a:spcPct val="100000"/>
              </a:lnSpc>
              <a:spcBef>
                <a:spcPts val="1035"/>
              </a:spcBef>
            </a:pPr>
            <a:r>
              <a:rPr sz="2400" spc="-5" dirty="0">
                <a:latin typeface="Calibri"/>
                <a:cs typeface="Calibri"/>
              </a:rPr>
              <a:t>The </a:t>
            </a:r>
            <a:r>
              <a:rPr sz="2400" spc="-10" dirty="0">
                <a:latin typeface="Calibri"/>
                <a:cs typeface="Calibri"/>
              </a:rPr>
              <a:t>macroeconomic </a:t>
            </a:r>
            <a:r>
              <a:rPr sz="2400" spc="-5" dirty="0">
                <a:latin typeface="Calibri"/>
                <a:cs typeface="Calibri"/>
              </a:rPr>
              <a:t>policy </a:t>
            </a:r>
            <a:r>
              <a:rPr sz="2400" dirty="0">
                <a:latin typeface="Calibri"/>
                <a:cs typeface="Calibri"/>
              </a:rPr>
              <a:t>also includes  the </a:t>
            </a:r>
            <a:r>
              <a:rPr sz="2400" spc="-10" dirty="0">
                <a:latin typeface="Calibri"/>
                <a:cs typeface="Calibri"/>
              </a:rPr>
              <a:t>external </a:t>
            </a:r>
            <a:r>
              <a:rPr sz="2400" spc="-45" dirty="0">
                <a:latin typeface="Calibri"/>
                <a:cs typeface="Calibri"/>
              </a:rPr>
              <a:t>sector. We </a:t>
            </a:r>
            <a:r>
              <a:rPr sz="2400" spc="-20" dirty="0">
                <a:latin typeface="Calibri"/>
                <a:cs typeface="Calibri"/>
              </a:rPr>
              <a:t>have </a:t>
            </a:r>
            <a:r>
              <a:rPr sz="2400" dirty="0">
                <a:latin typeface="Calibri"/>
                <a:cs typeface="Calibri"/>
              </a:rPr>
              <a:t>a </a:t>
            </a:r>
            <a:r>
              <a:rPr sz="2400" spc="-5" dirty="0">
                <a:latin typeface="Calibri"/>
                <a:cs typeface="Calibri"/>
              </a:rPr>
              <a:t>balance of  </a:t>
            </a:r>
            <a:r>
              <a:rPr sz="2400" spc="-15" dirty="0">
                <a:latin typeface="Calibri"/>
                <a:cs typeface="Calibri"/>
              </a:rPr>
              <a:t>payment </a:t>
            </a:r>
            <a:r>
              <a:rPr sz="2400" spc="-10" dirty="0">
                <a:latin typeface="Calibri"/>
                <a:cs typeface="Calibri"/>
              </a:rPr>
              <a:t>stability </a:t>
            </a:r>
            <a:r>
              <a:rPr sz="2400" dirty="0">
                <a:latin typeface="Calibri"/>
                <a:cs typeface="Calibri"/>
              </a:rPr>
              <a:t>and </a:t>
            </a:r>
            <a:r>
              <a:rPr sz="2400" spc="-15" dirty="0">
                <a:latin typeface="Calibri"/>
                <a:cs typeface="Calibri"/>
              </a:rPr>
              <a:t>exchange </a:t>
            </a:r>
            <a:r>
              <a:rPr sz="2400" spc="-25" dirty="0">
                <a:latin typeface="Calibri"/>
                <a:cs typeface="Calibri"/>
              </a:rPr>
              <a:t>rate  stability.</a:t>
            </a:r>
            <a:endParaRPr sz="2400">
              <a:latin typeface="Calibri"/>
              <a:cs typeface="Calibri"/>
            </a:endParaRPr>
          </a:p>
        </p:txBody>
      </p:sp>
      <p:sp>
        <p:nvSpPr>
          <p:cNvPr id="8" name="object 8"/>
          <p:cNvSpPr txBox="1"/>
          <p:nvPr/>
        </p:nvSpPr>
        <p:spPr>
          <a:xfrm>
            <a:off x="516737" y="4372813"/>
            <a:ext cx="5250815" cy="2199005"/>
          </a:xfrm>
          <a:prstGeom prst="rect">
            <a:avLst/>
          </a:prstGeom>
          <a:ln>
            <a:solidFill>
              <a:schemeClr val="tx1"/>
            </a:solidFill>
          </a:ln>
        </p:spPr>
        <p:txBody>
          <a:bodyPr vert="horz" wrap="square" lIns="0" tIns="13335" rIns="0" bIns="0" rtlCol="0">
            <a:spAutoFit/>
          </a:bodyPr>
          <a:lstStyle/>
          <a:p>
            <a:pPr marR="113664" algn="ctr">
              <a:lnSpc>
                <a:spcPct val="100000"/>
              </a:lnSpc>
              <a:spcBef>
                <a:spcPts val="105"/>
              </a:spcBef>
            </a:pPr>
            <a:r>
              <a:rPr sz="3200" b="1" spc="-35" dirty="0">
                <a:latin typeface="Calibri"/>
                <a:cs typeface="Calibri"/>
              </a:rPr>
              <a:t>NATIONAL</a:t>
            </a:r>
            <a:r>
              <a:rPr sz="3200" b="1" spc="-45" dirty="0">
                <a:latin typeface="Calibri"/>
                <a:cs typeface="Calibri"/>
              </a:rPr>
              <a:t> </a:t>
            </a:r>
            <a:r>
              <a:rPr sz="3200" b="1" spc="-5" dirty="0">
                <a:latin typeface="Calibri"/>
                <a:cs typeface="Calibri"/>
              </a:rPr>
              <a:t>INCOME</a:t>
            </a:r>
            <a:endParaRPr sz="3200" dirty="0">
              <a:latin typeface="Calibri"/>
              <a:cs typeface="Calibri"/>
            </a:endParaRPr>
          </a:p>
          <a:p>
            <a:pPr marL="12065" marR="5080" indent="-3175" algn="ctr">
              <a:lnSpc>
                <a:spcPct val="100000"/>
              </a:lnSpc>
              <a:spcBef>
                <a:spcPts val="1745"/>
              </a:spcBef>
            </a:pPr>
            <a:r>
              <a:rPr sz="2400" spc="-5" dirty="0">
                <a:latin typeface="Calibri"/>
                <a:cs typeface="Calibri"/>
              </a:rPr>
              <a:t>The </a:t>
            </a:r>
            <a:r>
              <a:rPr sz="2400" spc="-10" dirty="0">
                <a:latin typeface="Calibri"/>
                <a:cs typeface="Calibri"/>
              </a:rPr>
              <a:t>macro </a:t>
            </a:r>
            <a:r>
              <a:rPr sz="2400" spc="-15" dirty="0">
                <a:latin typeface="Calibri"/>
                <a:cs typeface="Calibri"/>
              </a:rPr>
              <a:t>economy </a:t>
            </a:r>
            <a:r>
              <a:rPr sz="2400" spc="-5" dirty="0">
                <a:latin typeface="Calibri"/>
                <a:cs typeface="Calibri"/>
              </a:rPr>
              <a:t>policy </a:t>
            </a:r>
            <a:r>
              <a:rPr sz="2400" dirty="0">
                <a:latin typeface="Calibri"/>
                <a:cs typeface="Calibri"/>
              </a:rPr>
              <a:t>includes the  </a:t>
            </a:r>
            <a:r>
              <a:rPr sz="2400" spc="-5" dirty="0">
                <a:latin typeface="Calibri"/>
                <a:cs typeface="Calibri"/>
              </a:rPr>
              <a:t>national </a:t>
            </a:r>
            <a:r>
              <a:rPr sz="2400" spc="-10" dirty="0">
                <a:latin typeface="Calibri"/>
                <a:cs typeface="Calibri"/>
              </a:rPr>
              <a:t>income </a:t>
            </a:r>
            <a:r>
              <a:rPr sz="2400" spc="-5" dirty="0">
                <a:latin typeface="Calibri"/>
                <a:cs typeface="Calibri"/>
              </a:rPr>
              <a:t>of </a:t>
            </a:r>
            <a:r>
              <a:rPr sz="2400" dirty="0">
                <a:latin typeface="Calibri"/>
                <a:cs typeface="Calibri"/>
              </a:rPr>
              <a:t>the </a:t>
            </a:r>
            <a:r>
              <a:rPr sz="2400" spc="-35" dirty="0">
                <a:latin typeface="Calibri"/>
                <a:cs typeface="Calibri"/>
              </a:rPr>
              <a:t>economy. </a:t>
            </a:r>
            <a:r>
              <a:rPr sz="2400" dirty="0">
                <a:latin typeface="Calibri"/>
                <a:cs typeface="Calibri"/>
              </a:rPr>
              <a:t>It means  the </a:t>
            </a:r>
            <a:r>
              <a:rPr sz="2400" spc="-15" dirty="0">
                <a:latin typeface="Calibri"/>
                <a:cs typeface="Calibri"/>
              </a:rPr>
              <a:t>aggregate </a:t>
            </a:r>
            <a:r>
              <a:rPr sz="2400" spc="-5" dirty="0">
                <a:latin typeface="Calibri"/>
                <a:cs typeface="Calibri"/>
              </a:rPr>
              <a:t>income of </a:t>
            </a:r>
            <a:r>
              <a:rPr sz="2400" dirty="0">
                <a:latin typeface="Calibri"/>
                <a:cs typeface="Calibri"/>
              </a:rPr>
              <a:t>the </a:t>
            </a:r>
            <a:r>
              <a:rPr sz="2400" spc="-15" dirty="0">
                <a:latin typeface="Calibri"/>
                <a:cs typeface="Calibri"/>
              </a:rPr>
              <a:t>economy</a:t>
            </a:r>
            <a:r>
              <a:rPr sz="2400" spc="-80" dirty="0">
                <a:latin typeface="Calibri"/>
                <a:cs typeface="Calibri"/>
              </a:rPr>
              <a:t> </a:t>
            </a:r>
            <a:r>
              <a:rPr sz="2400" dirty="0">
                <a:latin typeface="Calibri"/>
                <a:cs typeface="Calibri"/>
              </a:rPr>
              <a:t>and  GDP </a:t>
            </a:r>
            <a:r>
              <a:rPr sz="2400" spc="-5" dirty="0">
                <a:latin typeface="Calibri"/>
                <a:cs typeface="Calibri"/>
              </a:rPr>
              <a:t>of </a:t>
            </a:r>
            <a:r>
              <a:rPr sz="2400" dirty="0">
                <a:latin typeface="Calibri"/>
                <a:cs typeface="Calibri"/>
              </a:rPr>
              <a:t>the</a:t>
            </a:r>
            <a:r>
              <a:rPr sz="2400" spc="-20" dirty="0">
                <a:latin typeface="Calibri"/>
                <a:cs typeface="Calibri"/>
              </a:rPr>
              <a:t> </a:t>
            </a:r>
            <a:r>
              <a:rPr sz="2400" spc="-35" dirty="0">
                <a:latin typeface="Calibri"/>
                <a:cs typeface="Calibri"/>
              </a:rPr>
              <a:t>economy.</a:t>
            </a:r>
            <a:endParaRPr sz="2400" dirty="0">
              <a:latin typeface="Calibri"/>
              <a:cs typeface="Calibri"/>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563750" y="584708"/>
            <a:ext cx="3803650" cy="848360"/>
          </a:xfrm>
          <a:prstGeom prst="rect">
            <a:avLst/>
          </a:prstGeom>
        </p:spPr>
        <p:txBody>
          <a:bodyPr vert="horz" wrap="square" lIns="0" tIns="12700" rIns="0" bIns="0" rtlCol="0">
            <a:spAutoFit/>
          </a:bodyPr>
          <a:lstStyle/>
          <a:p>
            <a:pPr marL="12700">
              <a:lnSpc>
                <a:spcPct val="100000"/>
              </a:lnSpc>
              <a:spcBef>
                <a:spcPts val="100"/>
              </a:spcBef>
            </a:pPr>
            <a:r>
              <a:rPr sz="5400" b="1" spc="-25" dirty="0">
                <a:solidFill>
                  <a:srgbClr val="FFFFFF"/>
                </a:solidFill>
                <a:latin typeface="Calibri"/>
                <a:cs typeface="Calibri"/>
              </a:rPr>
              <a:t>CONCLUSION</a:t>
            </a:r>
            <a:endParaRPr sz="5400">
              <a:latin typeface="Calibri"/>
              <a:cs typeface="Calibri"/>
            </a:endParaRPr>
          </a:p>
        </p:txBody>
      </p:sp>
      <p:sp>
        <p:nvSpPr>
          <p:cNvPr id="3" name="object 3"/>
          <p:cNvSpPr txBox="1"/>
          <p:nvPr/>
        </p:nvSpPr>
        <p:spPr>
          <a:xfrm>
            <a:off x="340563" y="2434285"/>
            <a:ext cx="9529445" cy="1123315"/>
          </a:xfrm>
          <a:prstGeom prst="rect">
            <a:avLst/>
          </a:prstGeom>
        </p:spPr>
        <p:txBody>
          <a:bodyPr vert="horz" wrap="square" lIns="0" tIns="12700" rIns="0" bIns="0" rtlCol="0">
            <a:spAutoFit/>
          </a:bodyPr>
          <a:lstStyle/>
          <a:p>
            <a:pPr marL="12700" marR="5080">
              <a:lnSpc>
                <a:spcPct val="100000"/>
              </a:lnSpc>
              <a:spcBef>
                <a:spcPts val="100"/>
              </a:spcBef>
            </a:pPr>
            <a:r>
              <a:rPr sz="2400" spc="-5" dirty="0">
                <a:solidFill>
                  <a:srgbClr val="D41224"/>
                </a:solidFill>
                <a:latin typeface="Calibri"/>
                <a:cs typeface="Calibri"/>
              </a:rPr>
              <a:t>Monetary policy </a:t>
            </a:r>
            <a:r>
              <a:rPr sz="2400" dirty="0">
                <a:latin typeface="Calibri"/>
                <a:cs typeface="Calibri"/>
              </a:rPr>
              <a:t>and </a:t>
            </a:r>
            <a:r>
              <a:rPr sz="2400" spc="-10" dirty="0">
                <a:solidFill>
                  <a:srgbClr val="D41224"/>
                </a:solidFill>
                <a:latin typeface="Calibri"/>
                <a:cs typeface="Calibri"/>
              </a:rPr>
              <a:t>fiscal </a:t>
            </a:r>
            <a:r>
              <a:rPr sz="2400" spc="-5" dirty="0">
                <a:solidFill>
                  <a:srgbClr val="D41224"/>
                </a:solidFill>
                <a:latin typeface="Calibri"/>
                <a:cs typeface="Calibri"/>
              </a:rPr>
              <a:t>policy </a:t>
            </a:r>
            <a:r>
              <a:rPr sz="2400" spc="-15" dirty="0">
                <a:latin typeface="Calibri"/>
                <a:cs typeface="Calibri"/>
              </a:rPr>
              <a:t>are </a:t>
            </a:r>
            <a:r>
              <a:rPr sz="2400" spc="-10" dirty="0">
                <a:latin typeface="Calibri"/>
                <a:cs typeface="Calibri"/>
              </a:rPr>
              <a:t>complementary </a:t>
            </a:r>
            <a:r>
              <a:rPr sz="2400" spc="-15" dirty="0">
                <a:latin typeface="Calibri"/>
                <a:cs typeface="Calibri"/>
              </a:rPr>
              <a:t>to </a:t>
            </a:r>
            <a:r>
              <a:rPr sz="2400" dirty="0">
                <a:latin typeface="Calibri"/>
                <a:cs typeface="Calibri"/>
              </a:rPr>
              <a:t>each </a:t>
            </a:r>
            <a:r>
              <a:rPr sz="2400" spc="-5" dirty="0">
                <a:latin typeface="Calibri"/>
                <a:cs typeface="Calibri"/>
              </a:rPr>
              <a:t>other </a:t>
            </a:r>
            <a:r>
              <a:rPr sz="2400" dirty="0">
                <a:latin typeface="Calibri"/>
                <a:cs typeface="Calibri"/>
              </a:rPr>
              <a:t>impact </a:t>
            </a:r>
            <a:r>
              <a:rPr sz="2400" spc="-5" dirty="0">
                <a:latin typeface="Calibri"/>
                <a:cs typeface="Calibri"/>
              </a:rPr>
              <a:t>of  </a:t>
            </a:r>
            <a:r>
              <a:rPr sz="2400" spc="-20" dirty="0">
                <a:latin typeface="Calibri"/>
                <a:cs typeface="Calibri"/>
              </a:rPr>
              <a:t>any </a:t>
            </a:r>
            <a:r>
              <a:rPr sz="2400" spc="-5" dirty="0">
                <a:latin typeface="Calibri"/>
                <a:cs typeface="Calibri"/>
              </a:rPr>
              <a:t>policy change </a:t>
            </a:r>
            <a:r>
              <a:rPr sz="2400" dirty="0">
                <a:latin typeface="Calibri"/>
                <a:cs typeface="Calibri"/>
              </a:rPr>
              <a:t>will </a:t>
            </a:r>
            <a:r>
              <a:rPr sz="2400" spc="-5" dirty="0">
                <a:latin typeface="Calibri"/>
                <a:cs typeface="Calibri"/>
              </a:rPr>
              <a:t>depend upon </a:t>
            </a:r>
            <a:r>
              <a:rPr sz="2400" dirty="0">
                <a:latin typeface="Calibri"/>
                <a:cs typeface="Calibri"/>
              </a:rPr>
              <a:t>the </a:t>
            </a:r>
            <a:r>
              <a:rPr sz="2400" spc="-10" dirty="0">
                <a:latin typeface="Calibri"/>
                <a:cs typeface="Calibri"/>
              </a:rPr>
              <a:t>interdependence between </a:t>
            </a:r>
            <a:r>
              <a:rPr sz="2400" dirty="0">
                <a:latin typeface="Calibri"/>
                <a:cs typeface="Calibri"/>
              </a:rPr>
              <a:t>the </a:t>
            </a:r>
            <a:r>
              <a:rPr sz="2400" spc="-10" dirty="0">
                <a:latin typeface="Calibri"/>
                <a:cs typeface="Calibri"/>
              </a:rPr>
              <a:t>fiscal  </a:t>
            </a:r>
            <a:r>
              <a:rPr sz="2400" dirty="0">
                <a:latin typeface="Calibri"/>
                <a:cs typeface="Calibri"/>
              </a:rPr>
              <a:t>and </a:t>
            </a:r>
            <a:r>
              <a:rPr sz="2400" spc="-5" dirty="0">
                <a:latin typeface="Calibri"/>
                <a:cs typeface="Calibri"/>
              </a:rPr>
              <a:t>monetary</a:t>
            </a:r>
            <a:r>
              <a:rPr sz="2400" spc="-30" dirty="0">
                <a:latin typeface="Calibri"/>
                <a:cs typeface="Calibri"/>
              </a:rPr>
              <a:t> policy.</a:t>
            </a:r>
            <a:endParaRPr sz="2400">
              <a:latin typeface="Calibri"/>
              <a:cs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57200" y="228600"/>
            <a:ext cx="11582400" cy="626454"/>
          </a:xfrm>
          <a:prstGeom prst="rect">
            <a:avLst/>
          </a:prstGeom>
          <a:noFill/>
        </p:spPr>
        <p:txBody>
          <a:bodyPr vert="horz" wrap="square" lIns="0" tIns="10795" rIns="0" bIns="0" rtlCol="0">
            <a:spAutoFit/>
          </a:bodyPr>
          <a:lstStyle/>
          <a:p>
            <a:pPr marL="3832225" marR="513080" indent="-3315335" algn="ctr">
              <a:lnSpc>
                <a:spcPts val="4800"/>
              </a:lnSpc>
              <a:spcBef>
                <a:spcPts val="85"/>
              </a:spcBef>
            </a:pPr>
            <a:r>
              <a:rPr sz="4000" spc="-20" dirty="0">
                <a:latin typeface="Calibri"/>
                <a:cs typeface="Calibri"/>
              </a:rPr>
              <a:t>Current </a:t>
            </a:r>
            <a:r>
              <a:rPr sz="4000" spc="-15" dirty="0">
                <a:latin typeface="Calibri"/>
                <a:cs typeface="Calibri"/>
              </a:rPr>
              <a:t>Fiscal </a:t>
            </a:r>
            <a:r>
              <a:rPr sz="4000" spc="-5" dirty="0">
                <a:latin typeface="Calibri"/>
                <a:cs typeface="Calibri"/>
              </a:rPr>
              <a:t>and </a:t>
            </a:r>
            <a:r>
              <a:rPr lang="en-US" sz="4000" spc="-5" dirty="0">
                <a:latin typeface="Calibri"/>
                <a:cs typeface="Calibri"/>
              </a:rPr>
              <a:t>Monetary</a:t>
            </a:r>
            <a:r>
              <a:rPr sz="4000" spc="-10" dirty="0">
                <a:latin typeface="Calibri"/>
                <a:cs typeface="Calibri"/>
              </a:rPr>
              <a:t> </a:t>
            </a:r>
            <a:r>
              <a:rPr sz="4000" spc="-20" dirty="0">
                <a:latin typeface="Calibri"/>
                <a:cs typeface="Calibri"/>
              </a:rPr>
              <a:t>Policy </a:t>
            </a:r>
            <a:r>
              <a:rPr sz="4000" spc="-10" dirty="0">
                <a:latin typeface="Calibri"/>
                <a:cs typeface="Calibri"/>
              </a:rPr>
              <a:t>in  </a:t>
            </a:r>
            <a:r>
              <a:rPr sz="4000" spc="-5" dirty="0">
                <a:latin typeface="Calibri"/>
                <a:cs typeface="Calibri"/>
              </a:rPr>
              <a:t>India</a:t>
            </a:r>
            <a:endParaRPr sz="4000" dirty="0">
              <a:latin typeface="Calibri"/>
              <a:cs typeface="Calibri"/>
            </a:endParaRPr>
          </a:p>
        </p:txBody>
      </p:sp>
      <p:sp>
        <p:nvSpPr>
          <p:cNvPr id="4" name="object 4"/>
          <p:cNvSpPr txBox="1"/>
          <p:nvPr/>
        </p:nvSpPr>
        <p:spPr>
          <a:xfrm>
            <a:off x="714587" y="1509941"/>
            <a:ext cx="10272607" cy="2573780"/>
          </a:xfrm>
          <a:prstGeom prst="rect">
            <a:avLst/>
          </a:prstGeom>
          <a:noFill/>
        </p:spPr>
        <p:txBody>
          <a:bodyPr vert="horz" wrap="square" lIns="0" tIns="110489" rIns="0" bIns="0" rtlCol="0">
            <a:spAutoFit/>
          </a:bodyPr>
          <a:lstStyle/>
          <a:p>
            <a:pPr marL="355600" indent="-342900">
              <a:lnSpc>
                <a:spcPct val="100000"/>
              </a:lnSpc>
              <a:spcBef>
                <a:spcPts val="869"/>
              </a:spcBef>
              <a:buFont typeface="Arial"/>
              <a:buChar char="•"/>
              <a:tabLst>
                <a:tab pos="354965" algn="l"/>
                <a:tab pos="355600" algn="l"/>
              </a:tabLst>
            </a:pPr>
            <a:r>
              <a:rPr sz="2800" b="1" u="heavy" spc="-10" dirty="0">
                <a:uFill>
                  <a:solidFill>
                    <a:srgbClr val="000000"/>
                  </a:solidFill>
                </a:uFill>
                <a:latin typeface="Calibri"/>
                <a:cs typeface="Calibri"/>
              </a:rPr>
              <a:t>What </a:t>
            </a:r>
            <a:r>
              <a:rPr sz="2800" b="1" u="heavy" dirty="0">
                <a:uFill>
                  <a:solidFill>
                    <a:srgbClr val="000000"/>
                  </a:solidFill>
                </a:uFill>
                <a:latin typeface="Calibri"/>
                <a:cs typeface="Calibri"/>
              </a:rPr>
              <a:t>is </a:t>
            </a:r>
            <a:r>
              <a:rPr sz="2800" b="1" u="heavy" spc="-5" dirty="0">
                <a:uFill>
                  <a:solidFill>
                    <a:srgbClr val="000000"/>
                  </a:solidFill>
                </a:uFill>
                <a:latin typeface="Calibri"/>
                <a:cs typeface="Calibri"/>
              </a:rPr>
              <a:t>fiscal</a:t>
            </a:r>
            <a:r>
              <a:rPr sz="2800" b="1" u="heavy" spc="-30" dirty="0">
                <a:uFill>
                  <a:solidFill>
                    <a:srgbClr val="000000"/>
                  </a:solidFill>
                </a:uFill>
                <a:latin typeface="Calibri"/>
                <a:cs typeface="Calibri"/>
              </a:rPr>
              <a:t> </a:t>
            </a:r>
            <a:r>
              <a:rPr sz="2800" b="1" u="heavy" dirty="0">
                <a:uFill>
                  <a:solidFill>
                    <a:srgbClr val="000000"/>
                  </a:solidFill>
                </a:uFill>
                <a:latin typeface="Calibri"/>
                <a:cs typeface="Calibri"/>
              </a:rPr>
              <a:t>policy?</a:t>
            </a:r>
            <a:endParaRPr sz="2800" dirty="0">
              <a:latin typeface="Calibri"/>
              <a:cs typeface="Calibri"/>
            </a:endParaRPr>
          </a:p>
          <a:p>
            <a:pPr marL="355600" marR="5080" indent="-342900">
              <a:lnSpc>
                <a:spcPct val="100000"/>
              </a:lnSpc>
              <a:spcBef>
                <a:spcPts val="770"/>
              </a:spcBef>
              <a:tabLst>
                <a:tab pos="354965" algn="l"/>
                <a:tab pos="355600" algn="l"/>
                <a:tab pos="4976495" algn="l"/>
              </a:tabLst>
            </a:pPr>
            <a:r>
              <a:rPr lang="en-US" sz="2800" dirty="0">
                <a:latin typeface="Calibri"/>
                <a:cs typeface="Calibri"/>
              </a:rPr>
              <a:t>    </a:t>
            </a:r>
            <a:r>
              <a:rPr sz="2800" dirty="0">
                <a:latin typeface="Calibri"/>
                <a:cs typeface="Calibri"/>
              </a:rPr>
              <a:t>It is </a:t>
            </a:r>
            <a:r>
              <a:rPr sz="2800" spc="-15" dirty="0">
                <a:latin typeface="Calibri"/>
                <a:cs typeface="Calibri"/>
              </a:rPr>
              <a:t>government’s</a:t>
            </a:r>
            <a:r>
              <a:rPr sz="2800" spc="30" dirty="0">
                <a:latin typeface="Calibri"/>
                <a:cs typeface="Calibri"/>
              </a:rPr>
              <a:t> </a:t>
            </a:r>
            <a:r>
              <a:rPr sz="2800" spc="-5" dirty="0">
                <a:latin typeface="Calibri"/>
                <a:cs typeface="Calibri"/>
              </a:rPr>
              <a:t>policy</a:t>
            </a:r>
            <a:r>
              <a:rPr sz="2800" spc="20" dirty="0">
                <a:latin typeface="Calibri"/>
                <a:cs typeface="Calibri"/>
              </a:rPr>
              <a:t> </a:t>
            </a:r>
            <a:r>
              <a:rPr sz="2800" spc="-5" dirty="0">
                <a:latin typeface="Calibri"/>
                <a:cs typeface="Calibri"/>
              </a:rPr>
              <a:t>of</a:t>
            </a:r>
            <a:r>
              <a:rPr lang="en-US" sz="2800" spc="-5" dirty="0">
                <a:latin typeface="Calibri"/>
                <a:cs typeface="Calibri"/>
              </a:rPr>
              <a:t> </a:t>
            </a:r>
            <a:r>
              <a:rPr sz="2800" spc="-10" dirty="0">
                <a:latin typeface="Calibri"/>
                <a:cs typeface="Calibri"/>
              </a:rPr>
              <a:t>expenditure</a:t>
            </a:r>
            <a:r>
              <a:rPr sz="2800" spc="-75" dirty="0">
                <a:latin typeface="Calibri"/>
                <a:cs typeface="Calibri"/>
              </a:rPr>
              <a:t> </a:t>
            </a:r>
            <a:r>
              <a:rPr sz="2800" dirty="0">
                <a:latin typeface="Calibri"/>
                <a:cs typeface="Calibri"/>
              </a:rPr>
              <a:t>and  </a:t>
            </a:r>
            <a:r>
              <a:rPr sz="2800" spc="-10" dirty="0">
                <a:latin typeface="Calibri"/>
                <a:cs typeface="Calibri"/>
              </a:rPr>
              <a:t>revenue.</a:t>
            </a:r>
            <a:endParaRPr sz="2800" dirty="0">
              <a:latin typeface="Calibri"/>
              <a:cs typeface="Calibri"/>
            </a:endParaRPr>
          </a:p>
          <a:p>
            <a:pPr marL="355600" indent="-342900">
              <a:lnSpc>
                <a:spcPct val="100000"/>
              </a:lnSpc>
              <a:spcBef>
                <a:spcPts val="770"/>
              </a:spcBef>
              <a:buFont typeface="Arial"/>
              <a:buChar char="•"/>
              <a:tabLst>
                <a:tab pos="354965" algn="l"/>
                <a:tab pos="355600" algn="l"/>
              </a:tabLst>
            </a:pPr>
            <a:r>
              <a:rPr sz="2800" b="1" u="heavy" spc="-10" dirty="0">
                <a:uFill>
                  <a:solidFill>
                    <a:srgbClr val="000000"/>
                  </a:solidFill>
                </a:uFill>
                <a:latin typeface="Calibri"/>
                <a:cs typeface="Calibri"/>
              </a:rPr>
              <a:t>What </a:t>
            </a:r>
            <a:r>
              <a:rPr sz="2800" b="1" u="heavy" dirty="0">
                <a:uFill>
                  <a:solidFill>
                    <a:srgbClr val="000000"/>
                  </a:solidFill>
                </a:uFill>
                <a:latin typeface="Calibri"/>
                <a:cs typeface="Calibri"/>
              </a:rPr>
              <a:t>is </a:t>
            </a:r>
            <a:r>
              <a:rPr sz="2800" b="1" u="heavy" spc="-5" dirty="0">
                <a:uFill>
                  <a:solidFill>
                    <a:srgbClr val="000000"/>
                  </a:solidFill>
                </a:uFill>
                <a:latin typeface="Calibri"/>
                <a:cs typeface="Calibri"/>
              </a:rPr>
              <a:t>monetary </a:t>
            </a:r>
            <a:r>
              <a:rPr sz="2800" b="1" u="heavy" dirty="0">
                <a:uFill>
                  <a:solidFill>
                    <a:srgbClr val="000000"/>
                  </a:solidFill>
                </a:uFill>
                <a:latin typeface="Calibri"/>
                <a:cs typeface="Calibri"/>
              </a:rPr>
              <a:t>policy</a:t>
            </a:r>
            <a:r>
              <a:rPr sz="2800" b="1" u="heavy" spc="-50" dirty="0">
                <a:uFill>
                  <a:solidFill>
                    <a:srgbClr val="000000"/>
                  </a:solidFill>
                </a:uFill>
                <a:latin typeface="Calibri"/>
                <a:cs typeface="Calibri"/>
              </a:rPr>
              <a:t> </a:t>
            </a:r>
            <a:r>
              <a:rPr sz="2800" b="1" u="heavy" dirty="0">
                <a:uFill>
                  <a:solidFill>
                    <a:srgbClr val="000000"/>
                  </a:solidFill>
                </a:uFill>
                <a:latin typeface="Calibri"/>
                <a:cs typeface="Calibri"/>
              </a:rPr>
              <a:t>?</a:t>
            </a:r>
            <a:endParaRPr sz="2800" dirty="0">
              <a:latin typeface="Calibri"/>
              <a:cs typeface="Calibri"/>
            </a:endParaRPr>
          </a:p>
          <a:p>
            <a:pPr marL="355600" marR="80010" indent="-342900" algn="just">
              <a:lnSpc>
                <a:spcPct val="100000"/>
              </a:lnSpc>
              <a:spcBef>
                <a:spcPts val="770"/>
              </a:spcBef>
              <a:tabLst>
                <a:tab pos="355600" algn="l"/>
              </a:tabLst>
            </a:pPr>
            <a:r>
              <a:rPr lang="en-US" sz="2800" dirty="0">
                <a:latin typeface="Calibri"/>
                <a:cs typeface="Calibri"/>
              </a:rPr>
              <a:t>    </a:t>
            </a:r>
            <a:r>
              <a:rPr sz="2800" dirty="0">
                <a:latin typeface="Calibri"/>
                <a:cs typeface="Calibri"/>
              </a:rPr>
              <a:t>It </a:t>
            </a:r>
            <a:r>
              <a:rPr sz="2800" spc="-35" dirty="0">
                <a:latin typeface="Calibri"/>
                <a:cs typeface="Calibri"/>
              </a:rPr>
              <a:t>refers </a:t>
            </a:r>
            <a:r>
              <a:rPr sz="2800" spc="-20" dirty="0">
                <a:latin typeface="Calibri"/>
                <a:cs typeface="Calibri"/>
              </a:rPr>
              <a:t>to </a:t>
            </a:r>
            <a:r>
              <a:rPr sz="2800" dirty="0">
                <a:latin typeface="Calibri"/>
                <a:cs typeface="Calibri"/>
              </a:rPr>
              <a:t>the </a:t>
            </a:r>
            <a:r>
              <a:rPr sz="2800" spc="-5" dirty="0">
                <a:latin typeface="Calibri"/>
                <a:cs typeface="Calibri"/>
              </a:rPr>
              <a:t>use </a:t>
            </a:r>
            <a:r>
              <a:rPr sz="2800" dirty="0">
                <a:latin typeface="Calibri"/>
                <a:cs typeface="Calibri"/>
              </a:rPr>
              <a:t>of </a:t>
            </a:r>
            <a:r>
              <a:rPr sz="2800" spc="-10" dirty="0">
                <a:latin typeface="Calibri"/>
                <a:cs typeface="Calibri"/>
              </a:rPr>
              <a:t>instruments </a:t>
            </a:r>
            <a:r>
              <a:rPr sz="2800" spc="-5" dirty="0">
                <a:latin typeface="Calibri"/>
                <a:cs typeface="Calibri"/>
              </a:rPr>
              <a:t>under </a:t>
            </a:r>
            <a:r>
              <a:rPr sz="2800" dirty="0">
                <a:latin typeface="Calibri"/>
                <a:cs typeface="Calibri"/>
              </a:rPr>
              <a:t>the  </a:t>
            </a:r>
            <a:r>
              <a:rPr sz="2800" spc="-15" dirty="0">
                <a:latin typeface="Calibri"/>
                <a:cs typeface="Calibri"/>
              </a:rPr>
              <a:t>control </a:t>
            </a:r>
            <a:r>
              <a:rPr sz="2800" spc="-5" dirty="0">
                <a:latin typeface="Calibri"/>
                <a:cs typeface="Calibri"/>
              </a:rPr>
              <a:t>of </a:t>
            </a:r>
            <a:r>
              <a:rPr sz="2800" spc="-10" dirty="0">
                <a:latin typeface="Calibri"/>
                <a:cs typeface="Calibri"/>
              </a:rPr>
              <a:t>Reserve </a:t>
            </a:r>
            <a:r>
              <a:rPr sz="2800" dirty="0">
                <a:latin typeface="Calibri"/>
                <a:cs typeface="Calibri"/>
              </a:rPr>
              <a:t>Bank Of </a:t>
            </a:r>
            <a:r>
              <a:rPr sz="2800" spc="-5" dirty="0">
                <a:latin typeface="Calibri"/>
                <a:cs typeface="Calibri"/>
              </a:rPr>
              <a:t>India </a:t>
            </a:r>
            <a:r>
              <a:rPr sz="2800" spc="-20" dirty="0">
                <a:latin typeface="Calibri"/>
                <a:cs typeface="Calibri"/>
              </a:rPr>
              <a:t>to </a:t>
            </a:r>
            <a:r>
              <a:rPr sz="2800" spc="-10" dirty="0">
                <a:latin typeface="Calibri"/>
                <a:cs typeface="Calibri"/>
              </a:rPr>
              <a:t>regulate  </a:t>
            </a:r>
            <a:r>
              <a:rPr sz="2800" dirty="0">
                <a:latin typeface="Calibri"/>
                <a:cs typeface="Calibri"/>
              </a:rPr>
              <a:t>the </a:t>
            </a:r>
            <a:r>
              <a:rPr sz="2800" spc="-10" dirty="0">
                <a:latin typeface="Calibri"/>
                <a:cs typeface="Calibri"/>
              </a:rPr>
              <a:t>availability </a:t>
            </a:r>
            <a:r>
              <a:rPr sz="2800" spc="-15" dirty="0">
                <a:latin typeface="Calibri"/>
                <a:cs typeface="Calibri"/>
              </a:rPr>
              <a:t>cost </a:t>
            </a:r>
            <a:r>
              <a:rPr sz="2800" dirty="0">
                <a:latin typeface="Calibri"/>
                <a:cs typeface="Calibri"/>
              </a:rPr>
              <a:t>and </a:t>
            </a:r>
            <a:r>
              <a:rPr sz="2800" spc="-5" dirty="0">
                <a:latin typeface="Calibri"/>
                <a:cs typeface="Calibri"/>
              </a:rPr>
              <a:t>use </a:t>
            </a:r>
            <a:r>
              <a:rPr sz="2800" dirty="0">
                <a:latin typeface="Calibri"/>
                <a:cs typeface="Calibri"/>
              </a:rPr>
              <a:t>of</a:t>
            </a:r>
            <a:r>
              <a:rPr sz="2800" spc="45" dirty="0">
                <a:latin typeface="Calibri"/>
                <a:cs typeface="Calibri"/>
              </a:rPr>
              <a:t> </a:t>
            </a:r>
            <a:r>
              <a:rPr sz="2800" spc="-5" dirty="0">
                <a:latin typeface="Calibri"/>
                <a:cs typeface="Calibri"/>
              </a:rPr>
              <a:t>credit.</a:t>
            </a:r>
            <a:endParaRPr sz="2800" dirty="0">
              <a:latin typeface="Calibri"/>
              <a:cs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12188952" cy="6858000"/>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2675001" y="1120597"/>
            <a:ext cx="5328920" cy="1123315"/>
          </a:xfrm>
          <a:prstGeom prst="rect">
            <a:avLst/>
          </a:prstGeom>
        </p:spPr>
        <p:txBody>
          <a:bodyPr vert="horz" wrap="square" lIns="0" tIns="12700" rIns="0" bIns="0" rtlCol="0">
            <a:spAutoFit/>
          </a:bodyPr>
          <a:lstStyle/>
          <a:p>
            <a:pPr marL="12700">
              <a:lnSpc>
                <a:spcPct val="100000"/>
              </a:lnSpc>
              <a:spcBef>
                <a:spcPts val="100"/>
              </a:spcBef>
            </a:pPr>
            <a:r>
              <a:rPr sz="7200" b="0" spc="-10" dirty="0">
                <a:solidFill>
                  <a:srgbClr val="FFFFFF"/>
                </a:solidFill>
                <a:latin typeface="Calibri"/>
                <a:cs typeface="Calibri"/>
              </a:rPr>
              <a:t>FISCAL</a:t>
            </a:r>
            <a:r>
              <a:rPr sz="7200" b="0" spc="-85" dirty="0">
                <a:solidFill>
                  <a:srgbClr val="FFFFFF"/>
                </a:solidFill>
                <a:latin typeface="Calibri"/>
                <a:cs typeface="Calibri"/>
              </a:rPr>
              <a:t> </a:t>
            </a:r>
            <a:r>
              <a:rPr sz="7200" b="0" dirty="0">
                <a:solidFill>
                  <a:srgbClr val="FFFFFF"/>
                </a:solidFill>
                <a:latin typeface="Calibri"/>
                <a:cs typeface="Calibri"/>
              </a:rPr>
              <a:t>POLICY</a:t>
            </a:r>
            <a:endParaRPr sz="7200">
              <a:latin typeface="Calibri"/>
              <a:cs typeface="Calibri"/>
            </a:endParaRPr>
          </a:p>
        </p:txBody>
      </p:sp>
      <p:grpSp>
        <p:nvGrpSpPr>
          <p:cNvPr id="4" name="object 4"/>
          <p:cNvGrpSpPr/>
          <p:nvPr/>
        </p:nvGrpSpPr>
        <p:grpSpPr>
          <a:xfrm>
            <a:off x="3489959" y="2333244"/>
            <a:ext cx="962025" cy="2811780"/>
            <a:chOff x="3489959" y="2333244"/>
            <a:chExt cx="962025" cy="2811780"/>
          </a:xfrm>
        </p:grpSpPr>
        <p:sp>
          <p:nvSpPr>
            <p:cNvPr id="5" name="object 5"/>
            <p:cNvSpPr/>
            <p:nvPr/>
          </p:nvSpPr>
          <p:spPr>
            <a:xfrm>
              <a:off x="3502913" y="2494026"/>
              <a:ext cx="864235" cy="2638425"/>
            </a:xfrm>
            <a:custGeom>
              <a:avLst/>
              <a:gdLst/>
              <a:ahLst/>
              <a:cxnLst/>
              <a:rect l="l" t="t" r="r" b="b"/>
              <a:pathLst>
                <a:path w="864235" h="2638425">
                  <a:moveTo>
                    <a:pt x="216026" y="0"/>
                  </a:moveTo>
                  <a:lnTo>
                    <a:pt x="0" y="0"/>
                  </a:lnTo>
                  <a:lnTo>
                    <a:pt x="0" y="2152015"/>
                  </a:lnTo>
                  <a:lnTo>
                    <a:pt x="2946" y="2199436"/>
                  </a:lnTo>
                  <a:lnTo>
                    <a:pt x="11548" y="2245101"/>
                  </a:lnTo>
                  <a:lnTo>
                    <a:pt x="25451" y="2288655"/>
                  </a:lnTo>
                  <a:lnTo>
                    <a:pt x="44301" y="2329743"/>
                  </a:lnTo>
                  <a:lnTo>
                    <a:pt x="67744" y="2368011"/>
                  </a:lnTo>
                  <a:lnTo>
                    <a:pt x="95425" y="2403104"/>
                  </a:lnTo>
                  <a:lnTo>
                    <a:pt x="126989" y="2434668"/>
                  </a:lnTo>
                  <a:lnTo>
                    <a:pt x="162082" y="2462349"/>
                  </a:lnTo>
                  <a:lnTo>
                    <a:pt x="200350" y="2485792"/>
                  </a:lnTo>
                  <a:lnTo>
                    <a:pt x="241438" y="2504642"/>
                  </a:lnTo>
                  <a:lnTo>
                    <a:pt x="284992" y="2518545"/>
                  </a:lnTo>
                  <a:lnTo>
                    <a:pt x="330657" y="2527147"/>
                  </a:lnTo>
                  <a:lnTo>
                    <a:pt x="378078" y="2530094"/>
                  </a:lnTo>
                  <a:lnTo>
                    <a:pt x="648081" y="2529967"/>
                  </a:lnTo>
                  <a:lnTo>
                    <a:pt x="648081" y="2638044"/>
                  </a:lnTo>
                  <a:lnTo>
                    <a:pt x="864108" y="2422017"/>
                  </a:lnTo>
                  <a:lnTo>
                    <a:pt x="648081" y="2205990"/>
                  </a:lnTo>
                  <a:lnTo>
                    <a:pt x="648081" y="2313940"/>
                  </a:lnTo>
                  <a:lnTo>
                    <a:pt x="378078" y="2313940"/>
                  </a:lnTo>
                  <a:lnTo>
                    <a:pt x="334986" y="2308154"/>
                  </a:lnTo>
                  <a:lnTo>
                    <a:pt x="296272" y="2291827"/>
                  </a:lnTo>
                  <a:lnTo>
                    <a:pt x="263477" y="2266505"/>
                  </a:lnTo>
                  <a:lnTo>
                    <a:pt x="238143" y="2233732"/>
                  </a:lnTo>
                  <a:lnTo>
                    <a:pt x="221813" y="2195053"/>
                  </a:lnTo>
                  <a:lnTo>
                    <a:pt x="216026" y="2152015"/>
                  </a:lnTo>
                  <a:lnTo>
                    <a:pt x="216026" y="0"/>
                  </a:lnTo>
                  <a:close/>
                </a:path>
              </a:pathLst>
            </a:custGeom>
            <a:solidFill>
              <a:srgbClr val="0D0D0D"/>
            </a:solidFill>
          </p:spPr>
          <p:txBody>
            <a:bodyPr wrap="square" lIns="0" tIns="0" rIns="0" bIns="0" rtlCol="0"/>
            <a:lstStyle/>
            <a:p>
              <a:endParaRPr/>
            </a:p>
          </p:txBody>
        </p:sp>
        <p:sp>
          <p:nvSpPr>
            <p:cNvPr id="6" name="object 6"/>
            <p:cNvSpPr/>
            <p:nvPr/>
          </p:nvSpPr>
          <p:spPr>
            <a:xfrm>
              <a:off x="3502913" y="2494026"/>
              <a:ext cx="864235" cy="2638425"/>
            </a:xfrm>
            <a:custGeom>
              <a:avLst/>
              <a:gdLst/>
              <a:ahLst/>
              <a:cxnLst/>
              <a:rect l="l" t="t" r="r" b="b"/>
              <a:pathLst>
                <a:path w="864235" h="2638425">
                  <a:moveTo>
                    <a:pt x="0" y="0"/>
                  </a:moveTo>
                  <a:lnTo>
                    <a:pt x="0" y="2152015"/>
                  </a:lnTo>
                  <a:lnTo>
                    <a:pt x="2946" y="2199436"/>
                  </a:lnTo>
                  <a:lnTo>
                    <a:pt x="11548" y="2245101"/>
                  </a:lnTo>
                  <a:lnTo>
                    <a:pt x="25451" y="2288655"/>
                  </a:lnTo>
                  <a:lnTo>
                    <a:pt x="44301" y="2329743"/>
                  </a:lnTo>
                  <a:lnTo>
                    <a:pt x="67744" y="2368011"/>
                  </a:lnTo>
                  <a:lnTo>
                    <a:pt x="95425" y="2403104"/>
                  </a:lnTo>
                  <a:lnTo>
                    <a:pt x="126989" y="2434668"/>
                  </a:lnTo>
                  <a:lnTo>
                    <a:pt x="162082" y="2462349"/>
                  </a:lnTo>
                  <a:lnTo>
                    <a:pt x="200350" y="2485792"/>
                  </a:lnTo>
                  <a:lnTo>
                    <a:pt x="241438" y="2504642"/>
                  </a:lnTo>
                  <a:lnTo>
                    <a:pt x="284992" y="2518545"/>
                  </a:lnTo>
                  <a:lnTo>
                    <a:pt x="330657" y="2527147"/>
                  </a:lnTo>
                  <a:lnTo>
                    <a:pt x="378078" y="2530094"/>
                  </a:lnTo>
                  <a:lnTo>
                    <a:pt x="648081" y="2529967"/>
                  </a:lnTo>
                  <a:lnTo>
                    <a:pt x="648081" y="2638044"/>
                  </a:lnTo>
                  <a:lnTo>
                    <a:pt x="864108" y="2422017"/>
                  </a:lnTo>
                  <a:lnTo>
                    <a:pt x="648081" y="2205990"/>
                  </a:lnTo>
                  <a:lnTo>
                    <a:pt x="648081" y="2313940"/>
                  </a:lnTo>
                  <a:lnTo>
                    <a:pt x="378078" y="2313940"/>
                  </a:lnTo>
                  <a:lnTo>
                    <a:pt x="334986" y="2308154"/>
                  </a:lnTo>
                  <a:lnTo>
                    <a:pt x="296272" y="2291827"/>
                  </a:lnTo>
                  <a:lnTo>
                    <a:pt x="263477" y="2266505"/>
                  </a:lnTo>
                  <a:lnTo>
                    <a:pt x="238143" y="2233732"/>
                  </a:lnTo>
                  <a:lnTo>
                    <a:pt x="221813" y="2195053"/>
                  </a:lnTo>
                  <a:lnTo>
                    <a:pt x="216026" y="2152015"/>
                  </a:lnTo>
                  <a:lnTo>
                    <a:pt x="216026" y="0"/>
                  </a:lnTo>
                  <a:lnTo>
                    <a:pt x="0" y="0"/>
                  </a:lnTo>
                  <a:close/>
                </a:path>
              </a:pathLst>
            </a:custGeom>
            <a:ln w="25907">
              <a:solidFill>
                <a:srgbClr val="F1F1F1"/>
              </a:solidFill>
            </a:ln>
          </p:spPr>
          <p:txBody>
            <a:bodyPr wrap="square" lIns="0" tIns="0" rIns="0" bIns="0" rtlCol="0"/>
            <a:lstStyle/>
            <a:p>
              <a:endParaRPr/>
            </a:p>
          </p:txBody>
        </p:sp>
        <p:sp>
          <p:nvSpPr>
            <p:cNvPr id="7" name="object 7"/>
            <p:cNvSpPr/>
            <p:nvPr/>
          </p:nvSpPr>
          <p:spPr>
            <a:xfrm>
              <a:off x="3502913" y="2346198"/>
              <a:ext cx="935990" cy="1891664"/>
            </a:xfrm>
            <a:custGeom>
              <a:avLst/>
              <a:gdLst/>
              <a:ahLst/>
              <a:cxnLst/>
              <a:rect l="l" t="t" r="r" b="b"/>
              <a:pathLst>
                <a:path w="935989" h="1891664">
                  <a:moveTo>
                    <a:pt x="230632" y="0"/>
                  </a:moveTo>
                  <a:lnTo>
                    <a:pt x="0" y="0"/>
                  </a:lnTo>
                  <a:lnTo>
                    <a:pt x="0" y="1381887"/>
                  </a:lnTo>
                  <a:lnTo>
                    <a:pt x="3045" y="1430895"/>
                  </a:lnTo>
                  <a:lnTo>
                    <a:pt x="11937" y="1478091"/>
                  </a:lnTo>
                  <a:lnTo>
                    <a:pt x="26309" y="1523105"/>
                  </a:lnTo>
                  <a:lnTo>
                    <a:pt x="45795" y="1565572"/>
                  </a:lnTo>
                  <a:lnTo>
                    <a:pt x="70027" y="1605126"/>
                  </a:lnTo>
                  <a:lnTo>
                    <a:pt x="98640" y="1641399"/>
                  </a:lnTo>
                  <a:lnTo>
                    <a:pt x="131266" y="1674025"/>
                  </a:lnTo>
                  <a:lnTo>
                    <a:pt x="167539" y="1702638"/>
                  </a:lnTo>
                  <a:lnTo>
                    <a:pt x="207093" y="1726870"/>
                  </a:lnTo>
                  <a:lnTo>
                    <a:pt x="249560" y="1746356"/>
                  </a:lnTo>
                  <a:lnTo>
                    <a:pt x="294574" y="1760728"/>
                  </a:lnTo>
                  <a:lnTo>
                    <a:pt x="341770" y="1769620"/>
                  </a:lnTo>
                  <a:lnTo>
                    <a:pt x="390778" y="1772665"/>
                  </a:lnTo>
                  <a:lnTo>
                    <a:pt x="683260" y="1772665"/>
                  </a:lnTo>
                  <a:lnTo>
                    <a:pt x="683260" y="1891283"/>
                  </a:lnTo>
                  <a:lnTo>
                    <a:pt x="935736" y="1657350"/>
                  </a:lnTo>
                  <a:lnTo>
                    <a:pt x="683260" y="1423415"/>
                  </a:lnTo>
                  <a:lnTo>
                    <a:pt x="683260" y="1542033"/>
                  </a:lnTo>
                  <a:lnTo>
                    <a:pt x="390778" y="1542033"/>
                  </a:lnTo>
                  <a:lnTo>
                    <a:pt x="340181" y="1533864"/>
                  </a:lnTo>
                  <a:lnTo>
                    <a:pt x="296221" y="1511119"/>
                  </a:lnTo>
                  <a:lnTo>
                    <a:pt x="261546" y="1476444"/>
                  </a:lnTo>
                  <a:lnTo>
                    <a:pt x="238801" y="1432484"/>
                  </a:lnTo>
                  <a:lnTo>
                    <a:pt x="230632" y="1381887"/>
                  </a:lnTo>
                  <a:lnTo>
                    <a:pt x="230632" y="0"/>
                  </a:lnTo>
                  <a:close/>
                </a:path>
              </a:pathLst>
            </a:custGeom>
            <a:solidFill>
              <a:srgbClr val="0D0D0D"/>
            </a:solidFill>
          </p:spPr>
          <p:txBody>
            <a:bodyPr wrap="square" lIns="0" tIns="0" rIns="0" bIns="0" rtlCol="0"/>
            <a:lstStyle/>
            <a:p>
              <a:endParaRPr/>
            </a:p>
          </p:txBody>
        </p:sp>
        <p:sp>
          <p:nvSpPr>
            <p:cNvPr id="8" name="object 8"/>
            <p:cNvSpPr/>
            <p:nvPr/>
          </p:nvSpPr>
          <p:spPr>
            <a:xfrm>
              <a:off x="3502913" y="2346198"/>
              <a:ext cx="935990" cy="1891664"/>
            </a:xfrm>
            <a:custGeom>
              <a:avLst/>
              <a:gdLst/>
              <a:ahLst/>
              <a:cxnLst/>
              <a:rect l="l" t="t" r="r" b="b"/>
              <a:pathLst>
                <a:path w="935989" h="1891664">
                  <a:moveTo>
                    <a:pt x="0" y="0"/>
                  </a:moveTo>
                  <a:lnTo>
                    <a:pt x="0" y="1381887"/>
                  </a:lnTo>
                  <a:lnTo>
                    <a:pt x="3045" y="1430895"/>
                  </a:lnTo>
                  <a:lnTo>
                    <a:pt x="11937" y="1478091"/>
                  </a:lnTo>
                  <a:lnTo>
                    <a:pt x="26309" y="1523105"/>
                  </a:lnTo>
                  <a:lnTo>
                    <a:pt x="45795" y="1565572"/>
                  </a:lnTo>
                  <a:lnTo>
                    <a:pt x="70027" y="1605126"/>
                  </a:lnTo>
                  <a:lnTo>
                    <a:pt x="98640" y="1641399"/>
                  </a:lnTo>
                  <a:lnTo>
                    <a:pt x="131266" y="1674025"/>
                  </a:lnTo>
                  <a:lnTo>
                    <a:pt x="167539" y="1702638"/>
                  </a:lnTo>
                  <a:lnTo>
                    <a:pt x="207093" y="1726870"/>
                  </a:lnTo>
                  <a:lnTo>
                    <a:pt x="249560" y="1746356"/>
                  </a:lnTo>
                  <a:lnTo>
                    <a:pt x="294574" y="1760728"/>
                  </a:lnTo>
                  <a:lnTo>
                    <a:pt x="341770" y="1769620"/>
                  </a:lnTo>
                  <a:lnTo>
                    <a:pt x="390778" y="1772665"/>
                  </a:lnTo>
                  <a:lnTo>
                    <a:pt x="683260" y="1772665"/>
                  </a:lnTo>
                  <a:lnTo>
                    <a:pt x="683260" y="1891283"/>
                  </a:lnTo>
                  <a:lnTo>
                    <a:pt x="935736" y="1657350"/>
                  </a:lnTo>
                  <a:lnTo>
                    <a:pt x="683260" y="1423415"/>
                  </a:lnTo>
                  <a:lnTo>
                    <a:pt x="683260" y="1542033"/>
                  </a:lnTo>
                  <a:lnTo>
                    <a:pt x="390778" y="1542033"/>
                  </a:lnTo>
                  <a:lnTo>
                    <a:pt x="340181" y="1533864"/>
                  </a:lnTo>
                  <a:lnTo>
                    <a:pt x="296221" y="1511119"/>
                  </a:lnTo>
                  <a:lnTo>
                    <a:pt x="261546" y="1476444"/>
                  </a:lnTo>
                  <a:lnTo>
                    <a:pt x="238801" y="1432484"/>
                  </a:lnTo>
                  <a:lnTo>
                    <a:pt x="230632" y="1381887"/>
                  </a:lnTo>
                  <a:lnTo>
                    <a:pt x="230632" y="0"/>
                  </a:lnTo>
                  <a:lnTo>
                    <a:pt x="0" y="0"/>
                  </a:lnTo>
                  <a:close/>
                </a:path>
              </a:pathLst>
            </a:custGeom>
            <a:ln w="25907">
              <a:solidFill>
                <a:srgbClr val="F1F1F1"/>
              </a:solidFill>
            </a:ln>
          </p:spPr>
          <p:txBody>
            <a:bodyPr wrap="square" lIns="0" tIns="0" rIns="0" bIns="0" rtlCol="0"/>
            <a:lstStyle/>
            <a:p>
              <a:endParaRPr/>
            </a:p>
          </p:txBody>
        </p:sp>
      </p:grpSp>
      <p:sp>
        <p:nvSpPr>
          <p:cNvPr id="9" name="object 9"/>
          <p:cNvSpPr txBox="1"/>
          <p:nvPr/>
        </p:nvSpPr>
        <p:spPr>
          <a:xfrm>
            <a:off x="4517516" y="3725036"/>
            <a:ext cx="6139180" cy="1431290"/>
          </a:xfrm>
          <a:prstGeom prst="rect">
            <a:avLst/>
          </a:prstGeom>
        </p:spPr>
        <p:txBody>
          <a:bodyPr vert="horz" wrap="square" lIns="0" tIns="12700" rIns="0" bIns="0" rtlCol="0">
            <a:spAutoFit/>
          </a:bodyPr>
          <a:lstStyle/>
          <a:p>
            <a:pPr marL="12700">
              <a:lnSpc>
                <a:spcPct val="100000"/>
              </a:lnSpc>
              <a:spcBef>
                <a:spcPts val="100"/>
              </a:spcBef>
            </a:pPr>
            <a:r>
              <a:rPr sz="3200" b="1" spc="-10" dirty="0">
                <a:solidFill>
                  <a:srgbClr val="FFFFFF"/>
                </a:solidFill>
                <a:latin typeface="Calibri"/>
                <a:cs typeface="Calibri"/>
              </a:rPr>
              <a:t>Government</a:t>
            </a:r>
            <a:endParaRPr sz="3200">
              <a:latin typeface="Calibri"/>
              <a:cs typeface="Calibri"/>
            </a:endParaRPr>
          </a:p>
          <a:p>
            <a:pPr>
              <a:lnSpc>
                <a:spcPct val="100000"/>
              </a:lnSpc>
              <a:spcBef>
                <a:spcPts val="25"/>
              </a:spcBef>
            </a:pPr>
            <a:endParaRPr sz="2750">
              <a:latin typeface="Calibri"/>
              <a:cs typeface="Calibri"/>
            </a:endParaRPr>
          </a:p>
          <a:p>
            <a:pPr marL="18415">
              <a:lnSpc>
                <a:spcPct val="100000"/>
              </a:lnSpc>
              <a:spcBef>
                <a:spcPts val="5"/>
              </a:spcBef>
            </a:pPr>
            <a:r>
              <a:rPr sz="3200" b="1" spc="-10" dirty="0">
                <a:solidFill>
                  <a:srgbClr val="FFFFFF"/>
                </a:solidFill>
                <a:latin typeface="Calibri"/>
                <a:cs typeface="Calibri"/>
              </a:rPr>
              <a:t>Government </a:t>
            </a:r>
            <a:r>
              <a:rPr sz="3200" b="1" spc="-15" dirty="0">
                <a:solidFill>
                  <a:srgbClr val="FFFFFF"/>
                </a:solidFill>
                <a:latin typeface="Calibri"/>
                <a:cs typeface="Calibri"/>
              </a:rPr>
              <a:t>revenue </a:t>
            </a:r>
            <a:r>
              <a:rPr sz="3200" b="1" dirty="0">
                <a:solidFill>
                  <a:srgbClr val="FFFFFF"/>
                </a:solidFill>
                <a:latin typeface="Calibri"/>
                <a:cs typeface="Calibri"/>
              </a:rPr>
              <a:t>&amp;</a:t>
            </a:r>
            <a:r>
              <a:rPr sz="3200" b="1" spc="-80" dirty="0">
                <a:solidFill>
                  <a:srgbClr val="FFFFFF"/>
                </a:solidFill>
                <a:latin typeface="Calibri"/>
                <a:cs typeface="Calibri"/>
              </a:rPr>
              <a:t> </a:t>
            </a:r>
            <a:r>
              <a:rPr sz="3200" b="1" spc="-10" dirty="0">
                <a:solidFill>
                  <a:srgbClr val="FFFFFF"/>
                </a:solidFill>
                <a:latin typeface="Calibri"/>
                <a:cs typeface="Calibri"/>
              </a:rPr>
              <a:t>expenditure</a:t>
            </a:r>
            <a:endParaRPr sz="3200">
              <a:latin typeface="Calibri"/>
              <a:cs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0"/>
            <a:ext cx="12189460" cy="6858000"/>
            <a:chOff x="0" y="0"/>
            <a:chExt cx="12189460" cy="6858000"/>
          </a:xfrm>
        </p:grpSpPr>
        <p:sp>
          <p:nvSpPr>
            <p:cNvPr id="3" name="object 3"/>
            <p:cNvSpPr/>
            <p:nvPr/>
          </p:nvSpPr>
          <p:spPr>
            <a:xfrm>
              <a:off x="0" y="0"/>
              <a:ext cx="12188952" cy="685800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0" y="0"/>
              <a:ext cx="4146804" cy="1103376"/>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3418332" y="0"/>
              <a:ext cx="899160" cy="1103376"/>
            </a:xfrm>
            <a:prstGeom prst="rect">
              <a:avLst/>
            </a:prstGeom>
            <a:blipFill>
              <a:blip r:embed="rId4" cstate="print"/>
              <a:stretch>
                <a:fillRect/>
              </a:stretch>
            </a:blipFill>
          </p:spPr>
          <p:txBody>
            <a:bodyPr wrap="square" lIns="0" tIns="0" rIns="0" bIns="0" rtlCol="0"/>
            <a:lstStyle/>
            <a:p>
              <a:endParaRPr/>
            </a:p>
          </p:txBody>
        </p:sp>
      </p:grpSp>
      <p:sp>
        <p:nvSpPr>
          <p:cNvPr id="6" name="object 6"/>
          <p:cNvSpPr txBox="1">
            <a:spLocks noGrp="1"/>
          </p:cNvSpPr>
          <p:nvPr>
            <p:ph type="title"/>
          </p:nvPr>
        </p:nvSpPr>
        <p:spPr>
          <a:xfrm>
            <a:off x="137566" y="381"/>
            <a:ext cx="3810635" cy="696595"/>
          </a:xfrm>
          <a:prstGeom prst="rect">
            <a:avLst/>
          </a:prstGeom>
        </p:spPr>
        <p:txBody>
          <a:bodyPr vert="horz" wrap="square" lIns="0" tIns="12700" rIns="0" bIns="0" rtlCol="0">
            <a:spAutoFit/>
          </a:bodyPr>
          <a:lstStyle/>
          <a:p>
            <a:pPr marL="12700">
              <a:lnSpc>
                <a:spcPct val="100000"/>
              </a:lnSpc>
              <a:spcBef>
                <a:spcPts val="100"/>
              </a:spcBef>
            </a:pPr>
            <a:r>
              <a:rPr sz="4400" spc="-5" dirty="0">
                <a:solidFill>
                  <a:srgbClr val="17375E"/>
                </a:solidFill>
              </a:rPr>
              <a:t>Also known </a:t>
            </a:r>
            <a:r>
              <a:rPr sz="4400" dirty="0">
                <a:solidFill>
                  <a:srgbClr val="17375E"/>
                </a:solidFill>
              </a:rPr>
              <a:t>as</a:t>
            </a:r>
            <a:r>
              <a:rPr sz="4400" spc="-85" dirty="0">
                <a:solidFill>
                  <a:srgbClr val="17375E"/>
                </a:solidFill>
              </a:rPr>
              <a:t> </a:t>
            </a:r>
            <a:r>
              <a:rPr sz="4400" dirty="0">
                <a:solidFill>
                  <a:srgbClr val="17375E"/>
                </a:solidFill>
              </a:rPr>
              <a:t>:-</a:t>
            </a:r>
            <a:endParaRPr sz="4400"/>
          </a:p>
        </p:txBody>
      </p:sp>
      <p:grpSp>
        <p:nvGrpSpPr>
          <p:cNvPr id="7" name="object 7"/>
          <p:cNvGrpSpPr/>
          <p:nvPr/>
        </p:nvGrpSpPr>
        <p:grpSpPr>
          <a:xfrm>
            <a:off x="1981200" y="1446275"/>
            <a:ext cx="8227059" cy="4276725"/>
            <a:chOff x="1981200" y="1446275"/>
            <a:chExt cx="8227059" cy="4276725"/>
          </a:xfrm>
        </p:grpSpPr>
        <p:sp>
          <p:nvSpPr>
            <p:cNvPr id="8" name="object 8"/>
            <p:cNvSpPr/>
            <p:nvPr/>
          </p:nvSpPr>
          <p:spPr>
            <a:xfrm>
              <a:off x="1981200" y="1912619"/>
              <a:ext cx="8226552" cy="908303"/>
            </a:xfrm>
            <a:prstGeom prst="rect">
              <a:avLst/>
            </a:prstGeom>
            <a:blipFill>
              <a:blip r:embed="rId5" cstate="print"/>
              <a:stretch>
                <a:fillRect/>
              </a:stretch>
            </a:blipFill>
          </p:spPr>
          <p:txBody>
            <a:bodyPr wrap="square" lIns="0" tIns="0" rIns="0" bIns="0" rtlCol="0"/>
            <a:lstStyle/>
            <a:p>
              <a:endParaRPr/>
            </a:p>
          </p:txBody>
        </p:sp>
        <p:sp>
          <p:nvSpPr>
            <p:cNvPr id="9" name="object 9"/>
            <p:cNvSpPr/>
            <p:nvPr/>
          </p:nvSpPr>
          <p:spPr>
            <a:xfrm>
              <a:off x="2394204" y="1446275"/>
              <a:ext cx="5775960" cy="1033272"/>
            </a:xfrm>
            <a:prstGeom prst="rect">
              <a:avLst/>
            </a:prstGeom>
            <a:blipFill>
              <a:blip r:embed="rId6" cstate="print"/>
              <a:stretch>
                <a:fillRect/>
              </a:stretch>
            </a:blipFill>
          </p:spPr>
          <p:txBody>
            <a:bodyPr wrap="square" lIns="0" tIns="0" rIns="0" bIns="0" rtlCol="0"/>
            <a:lstStyle/>
            <a:p>
              <a:endParaRPr/>
            </a:p>
          </p:txBody>
        </p:sp>
        <p:sp>
          <p:nvSpPr>
            <p:cNvPr id="10" name="object 10"/>
            <p:cNvSpPr/>
            <p:nvPr/>
          </p:nvSpPr>
          <p:spPr>
            <a:xfrm>
              <a:off x="1981200" y="3364991"/>
              <a:ext cx="8226552" cy="906779"/>
            </a:xfrm>
            <a:prstGeom prst="rect">
              <a:avLst/>
            </a:prstGeom>
            <a:blipFill>
              <a:blip r:embed="rId7" cstate="print"/>
              <a:stretch>
                <a:fillRect/>
              </a:stretch>
            </a:blipFill>
          </p:spPr>
          <p:txBody>
            <a:bodyPr wrap="square" lIns="0" tIns="0" rIns="0" bIns="0" rtlCol="0"/>
            <a:lstStyle/>
            <a:p>
              <a:endParaRPr/>
            </a:p>
          </p:txBody>
        </p:sp>
        <p:sp>
          <p:nvSpPr>
            <p:cNvPr id="11" name="object 11"/>
            <p:cNvSpPr/>
            <p:nvPr/>
          </p:nvSpPr>
          <p:spPr>
            <a:xfrm>
              <a:off x="2394204" y="2898647"/>
              <a:ext cx="5775960" cy="1033271"/>
            </a:xfrm>
            <a:prstGeom prst="rect">
              <a:avLst/>
            </a:prstGeom>
            <a:blipFill>
              <a:blip r:embed="rId8" cstate="print"/>
              <a:stretch>
                <a:fillRect/>
              </a:stretch>
            </a:blipFill>
          </p:spPr>
          <p:txBody>
            <a:bodyPr wrap="square" lIns="0" tIns="0" rIns="0" bIns="0" rtlCol="0"/>
            <a:lstStyle/>
            <a:p>
              <a:endParaRPr/>
            </a:p>
          </p:txBody>
        </p:sp>
        <p:sp>
          <p:nvSpPr>
            <p:cNvPr id="12" name="object 12"/>
            <p:cNvSpPr/>
            <p:nvPr/>
          </p:nvSpPr>
          <p:spPr>
            <a:xfrm>
              <a:off x="1981200" y="4815840"/>
              <a:ext cx="8226552" cy="906780"/>
            </a:xfrm>
            <a:prstGeom prst="rect">
              <a:avLst/>
            </a:prstGeom>
            <a:blipFill>
              <a:blip r:embed="rId9" cstate="print"/>
              <a:stretch>
                <a:fillRect/>
              </a:stretch>
            </a:blipFill>
          </p:spPr>
          <p:txBody>
            <a:bodyPr wrap="square" lIns="0" tIns="0" rIns="0" bIns="0" rtlCol="0"/>
            <a:lstStyle/>
            <a:p>
              <a:endParaRPr/>
            </a:p>
          </p:txBody>
        </p:sp>
        <p:sp>
          <p:nvSpPr>
            <p:cNvPr id="13" name="object 13"/>
            <p:cNvSpPr/>
            <p:nvPr/>
          </p:nvSpPr>
          <p:spPr>
            <a:xfrm>
              <a:off x="2394204" y="4349496"/>
              <a:ext cx="5775960" cy="1033271"/>
            </a:xfrm>
            <a:prstGeom prst="rect">
              <a:avLst/>
            </a:prstGeom>
            <a:blipFill>
              <a:blip r:embed="rId10" cstate="print"/>
              <a:stretch>
                <a:fillRect/>
              </a:stretch>
            </a:blipFill>
          </p:spPr>
          <p:txBody>
            <a:bodyPr wrap="square" lIns="0" tIns="0" rIns="0" bIns="0" rtlCol="0"/>
            <a:lstStyle/>
            <a:p>
              <a:endParaRPr/>
            </a:p>
          </p:txBody>
        </p:sp>
      </p:grpSp>
      <p:sp>
        <p:nvSpPr>
          <p:cNvPr id="14" name="object 14"/>
          <p:cNvSpPr txBox="1"/>
          <p:nvPr/>
        </p:nvSpPr>
        <p:spPr>
          <a:xfrm>
            <a:off x="2686557" y="1634998"/>
            <a:ext cx="5114290" cy="3417570"/>
          </a:xfrm>
          <a:prstGeom prst="rect">
            <a:avLst/>
          </a:prstGeom>
        </p:spPr>
        <p:txBody>
          <a:bodyPr vert="horz" wrap="square" lIns="0" tIns="13335" rIns="0" bIns="0" rtlCol="0">
            <a:spAutoFit/>
          </a:bodyPr>
          <a:lstStyle/>
          <a:p>
            <a:pPr marL="12700">
              <a:lnSpc>
                <a:spcPct val="100000"/>
              </a:lnSpc>
              <a:spcBef>
                <a:spcPts val="105"/>
              </a:spcBef>
            </a:pPr>
            <a:r>
              <a:rPr sz="3200" spc="-10" dirty="0">
                <a:solidFill>
                  <a:srgbClr val="FFFFFF"/>
                </a:solidFill>
                <a:latin typeface="Calibri"/>
                <a:cs typeface="Calibri"/>
              </a:rPr>
              <a:t>Budgetary</a:t>
            </a:r>
            <a:r>
              <a:rPr sz="3200" spc="-20" dirty="0">
                <a:solidFill>
                  <a:srgbClr val="FFFFFF"/>
                </a:solidFill>
                <a:latin typeface="Calibri"/>
                <a:cs typeface="Calibri"/>
              </a:rPr>
              <a:t> </a:t>
            </a:r>
            <a:r>
              <a:rPr sz="3200" spc="-5" dirty="0">
                <a:solidFill>
                  <a:srgbClr val="FFFFFF"/>
                </a:solidFill>
                <a:latin typeface="Calibri"/>
                <a:cs typeface="Calibri"/>
              </a:rPr>
              <a:t>policy</a:t>
            </a:r>
            <a:endParaRPr sz="3200">
              <a:latin typeface="Calibri"/>
              <a:cs typeface="Calibri"/>
            </a:endParaRPr>
          </a:p>
          <a:p>
            <a:pPr marL="12700" marR="5080">
              <a:lnSpc>
                <a:spcPct val="297700"/>
              </a:lnSpc>
            </a:pPr>
            <a:r>
              <a:rPr sz="3200" spc="-5" dirty="0">
                <a:solidFill>
                  <a:srgbClr val="FFFFFF"/>
                </a:solidFill>
                <a:latin typeface="Calibri"/>
                <a:cs typeface="Calibri"/>
              </a:rPr>
              <a:t>Income </a:t>
            </a:r>
            <a:r>
              <a:rPr sz="3200" dirty="0">
                <a:solidFill>
                  <a:srgbClr val="FFFFFF"/>
                </a:solidFill>
                <a:latin typeface="Calibri"/>
                <a:cs typeface="Calibri"/>
              </a:rPr>
              <a:t>and </a:t>
            </a:r>
            <a:r>
              <a:rPr sz="3200" spc="-15" dirty="0">
                <a:solidFill>
                  <a:srgbClr val="FFFFFF"/>
                </a:solidFill>
                <a:latin typeface="Calibri"/>
                <a:cs typeface="Calibri"/>
              </a:rPr>
              <a:t>expenditure </a:t>
            </a:r>
            <a:r>
              <a:rPr sz="3200" spc="-5" dirty="0">
                <a:solidFill>
                  <a:srgbClr val="FFFFFF"/>
                </a:solidFill>
                <a:latin typeface="Calibri"/>
                <a:cs typeface="Calibri"/>
              </a:rPr>
              <a:t>policy  </a:t>
            </a:r>
            <a:r>
              <a:rPr sz="3200" spc="-95" dirty="0">
                <a:solidFill>
                  <a:srgbClr val="FFFFFF"/>
                </a:solidFill>
                <a:latin typeface="Calibri"/>
                <a:cs typeface="Calibri"/>
              </a:rPr>
              <a:t>Tax </a:t>
            </a:r>
            <a:r>
              <a:rPr sz="3200" dirty="0">
                <a:solidFill>
                  <a:srgbClr val="FFFFFF"/>
                </a:solidFill>
                <a:latin typeface="Calibri"/>
                <a:cs typeface="Calibri"/>
              </a:rPr>
              <a:t>and </a:t>
            </a:r>
            <a:r>
              <a:rPr sz="3200" spc="-15" dirty="0">
                <a:solidFill>
                  <a:srgbClr val="FFFFFF"/>
                </a:solidFill>
                <a:latin typeface="Calibri"/>
                <a:cs typeface="Calibri"/>
              </a:rPr>
              <a:t>expenditure</a:t>
            </a:r>
            <a:r>
              <a:rPr sz="3200" spc="65" dirty="0">
                <a:solidFill>
                  <a:srgbClr val="FFFFFF"/>
                </a:solidFill>
                <a:latin typeface="Calibri"/>
                <a:cs typeface="Calibri"/>
              </a:rPr>
              <a:t> </a:t>
            </a:r>
            <a:r>
              <a:rPr sz="3200" spc="-5" dirty="0">
                <a:solidFill>
                  <a:srgbClr val="FFFFFF"/>
                </a:solidFill>
                <a:latin typeface="Calibri"/>
                <a:cs typeface="Calibri"/>
              </a:rPr>
              <a:t>policy</a:t>
            </a:r>
            <a:endParaRPr sz="3200">
              <a:latin typeface="Calibri"/>
              <a:cs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12188952" cy="6858000"/>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718819" y="314325"/>
            <a:ext cx="4058285" cy="574040"/>
          </a:xfrm>
          <a:prstGeom prst="rect">
            <a:avLst/>
          </a:prstGeom>
        </p:spPr>
        <p:txBody>
          <a:bodyPr vert="horz" wrap="square" lIns="0" tIns="12700" rIns="0" bIns="0" rtlCol="0">
            <a:spAutoFit/>
          </a:bodyPr>
          <a:lstStyle/>
          <a:p>
            <a:pPr marL="12700">
              <a:lnSpc>
                <a:spcPct val="100000"/>
              </a:lnSpc>
              <a:spcBef>
                <a:spcPts val="100"/>
              </a:spcBef>
            </a:pPr>
            <a:r>
              <a:rPr sz="3600" b="0" spc="-70" dirty="0">
                <a:latin typeface="Calibri"/>
                <a:cs typeface="Calibri"/>
              </a:rPr>
              <a:t>Tools </a:t>
            </a:r>
            <a:r>
              <a:rPr sz="3600" b="0" spc="-5" dirty="0">
                <a:latin typeface="Calibri"/>
                <a:cs typeface="Calibri"/>
              </a:rPr>
              <a:t>of </a:t>
            </a:r>
            <a:r>
              <a:rPr sz="3600" b="0" spc="-10" dirty="0">
                <a:latin typeface="Calibri"/>
                <a:cs typeface="Calibri"/>
              </a:rPr>
              <a:t>fiscal </a:t>
            </a:r>
            <a:r>
              <a:rPr sz="3600" b="0" spc="-5" dirty="0">
                <a:latin typeface="Calibri"/>
                <a:cs typeface="Calibri"/>
              </a:rPr>
              <a:t>policy</a:t>
            </a:r>
            <a:r>
              <a:rPr sz="3600" b="0" dirty="0">
                <a:latin typeface="Calibri"/>
                <a:cs typeface="Calibri"/>
              </a:rPr>
              <a:t> </a:t>
            </a:r>
            <a:r>
              <a:rPr sz="3600" b="0" spc="15" dirty="0">
                <a:latin typeface="Calibri"/>
                <a:cs typeface="Calibri"/>
              </a:rPr>
              <a:t>:-</a:t>
            </a:r>
            <a:endParaRPr sz="3600">
              <a:latin typeface="Calibri"/>
              <a:cs typeface="Calibri"/>
            </a:endParaRPr>
          </a:p>
        </p:txBody>
      </p:sp>
      <p:grpSp>
        <p:nvGrpSpPr>
          <p:cNvPr id="4" name="object 4"/>
          <p:cNvGrpSpPr/>
          <p:nvPr/>
        </p:nvGrpSpPr>
        <p:grpSpPr>
          <a:xfrm>
            <a:off x="3389376" y="960119"/>
            <a:ext cx="1752600" cy="5704840"/>
            <a:chOff x="3389376" y="960119"/>
            <a:chExt cx="1752600" cy="5704840"/>
          </a:xfrm>
        </p:grpSpPr>
        <p:sp>
          <p:nvSpPr>
            <p:cNvPr id="5" name="object 5"/>
            <p:cNvSpPr/>
            <p:nvPr/>
          </p:nvSpPr>
          <p:spPr>
            <a:xfrm>
              <a:off x="3696462" y="1341881"/>
              <a:ext cx="948055" cy="4988560"/>
            </a:xfrm>
            <a:custGeom>
              <a:avLst/>
              <a:gdLst/>
              <a:ahLst/>
              <a:cxnLst/>
              <a:rect l="l" t="t" r="r" b="b"/>
              <a:pathLst>
                <a:path w="948054" h="4988560">
                  <a:moveTo>
                    <a:pt x="947927" y="0"/>
                  </a:moveTo>
                  <a:lnTo>
                    <a:pt x="0" y="0"/>
                  </a:lnTo>
                  <a:lnTo>
                    <a:pt x="0" y="4988052"/>
                  </a:lnTo>
                  <a:lnTo>
                    <a:pt x="947927" y="4988052"/>
                  </a:lnTo>
                  <a:lnTo>
                    <a:pt x="947927" y="0"/>
                  </a:lnTo>
                  <a:close/>
                </a:path>
              </a:pathLst>
            </a:custGeom>
            <a:solidFill>
              <a:srgbClr val="FFFFFF"/>
            </a:solidFill>
          </p:spPr>
          <p:txBody>
            <a:bodyPr wrap="square" lIns="0" tIns="0" rIns="0" bIns="0" rtlCol="0"/>
            <a:lstStyle/>
            <a:p>
              <a:endParaRPr/>
            </a:p>
          </p:txBody>
        </p:sp>
        <p:sp>
          <p:nvSpPr>
            <p:cNvPr id="6" name="object 6"/>
            <p:cNvSpPr/>
            <p:nvPr/>
          </p:nvSpPr>
          <p:spPr>
            <a:xfrm>
              <a:off x="3389376" y="960119"/>
              <a:ext cx="1752600" cy="5704332"/>
            </a:xfrm>
            <a:prstGeom prst="rect">
              <a:avLst/>
            </a:prstGeom>
            <a:blipFill>
              <a:blip r:embed="rId3" cstate="print"/>
              <a:stretch>
                <a:fillRect/>
              </a:stretch>
            </a:blipFill>
          </p:spPr>
          <p:txBody>
            <a:bodyPr wrap="square" lIns="0" tIns="0" rIns="0" bIns="0" rtlCol="0"/>
            <a:lstStyle/>
            <a:p>
              <a:endParaRPr/>
            </a:p>
          </p:txBody>
        </p:sp>
      </p:grpSp>
      <p:graphicFrame>
        <p:nvGraphicFramePr>
          <p:cNvPr id="7" name="object 7"/>
          <p:cNvGraphicFramePr>
            <a:graphicFrameLocks noGrp="1"/>
          </p:cNvGraphicFramePr>
          <p:nvPr/>
        </p:nvGraphicFramePr>
        <p:xfrm>
          <a:off x="3683508" y="1328927"/>
          <a:ext cx="5227320" cy="4988047"/>
        </p:xfrm>
        <a:graphic>
          <a:graphicData uri="http://schemas.openxmlformats.org/drawingml/2006/table">
            <a:tbl>
              <a:tblPr firstRow="1" bandRow="1">
                <a:tableStyleId>{2D5ABB26-0587-4C30-8999-92F81FD0307C}</a:tableStyleId>
              </a:tblPr>
              <a:tblGrid>
                <a:gridCol w="948055">
                  <a:extLst>
                    <a:ext uri="{9D8B030D-6E8A-4147-A177-3AD203B41FA5}">
                      <a16:colId xmlns:a16="http://schemas.microsoft.com/office/drawing/2014/main" val="20000"/>
                    </a:ext>
                  </a:extLst>
                </a:gridCol>
                <a:gridCol w="584835">
                  <a:extLst>
                    <a:ext uri="{9D8B030D-6E8A-4147-A177-3AD203B41FA5}">
                      <a16:colId xmlns:a16="http://schemas.microsoft.com/office/drawing/2014/main" val="20001"/>
                    </a:ext>
                  </a:extLst>
                </a:gridCol>
                <a:gridCol w="584835">
                  <a:extLst>
                    <a:ext uri="{9D8B030D-6E8A-4147-A177-3AD203B41FA5}">
                      <a16:colId xmlns:a16="http://schemas.microsoft.com/office/drawing/2014/main" val="20002"/>
                    </a:ext>
                  </a:extLst>
                </a:gridCol>
                <a:gridCol w="3109595">
                  <a:extLst>
                    <a:ext uri="{9D8B030D-6E8A-4147-A177-3AD203B41FA5}">
                      <a16:colId xmlns:a16="http://schemas.microsoft.com/office/drawing/2014/main" val="20003"/>
                    </a:ext>
                  </a:extLst>
                </a:gridCol>
              </a:tblGrid>
              <a:tr h="345948">
                <a:tc rowSpan="8">
                  <a:txBody>
                    <a:bodyPr/>
                    <a:lstStyle/>
                    <a:p>
                      <a:pPr marL="156210">
                        <a:lnSpc>
                          <a:spcPts val="6709"/>
                        </a:lnSpc>
                      </a:pPr>
                      <a:r>
                        <a:rPr sz="6200" b="1" dirty="0">
                          <a:latin typeface="Calibri"/>
                          <a:cs typeface="Calibri"/>
                        </a:rPr>
                        <a:t>FISCAL</a:t>
                      </a:r>
                      <a:r>
                        <a:rPr sz="6200" b="1" spc="-45" dirty="0">
                          <a:latin typeface="Calibri"/>
                          <a:cs typeface="Calibri"/>
                        </a:rPr>
                        <a:t> </a:t>
                      </a:r>
                      <a:r>
                        <a:rPr sz="6200" b="1" spc="-5" dirty="0">
                          <a:latin typeface="Calibri"/>
                          <a:cs typeface="Calibri"/>
                        </a:rPr>
                        <a:t>POLICY</a:t>
                      </a:r>
                      <a:endParaRPr sz="6200">
                        <a:latin typeface="Calibri"/>
                        <a:cs typeface="Calibri"/>
                      </a:endParaRPr>
                    </a:p>
                  </a:txBody>
                  <a:tcPr marL="0" marR="0" marT="0" marB="0" vert="vert270">
                    <a:lnL w="28575">
                      <a:solidFill>
                        <a:srgbClr val="20ACB9"/>
                      </a:solidFill>
                      <a:prstDash val="solid"/>
                    </a:lnL>
                    <a:lnR w="28575">
                      <a:solidFill>
                        <a:srgbClr val="20ACB9"/>
                      </a:solidFill>
                      <a:prstDash val="solid"/>
                    </a:lnR>
                    <a:lnT w="28575">
                      <a:solidFill>
                        <a:srgbClr val="20ACB9"/>
                      </a:solidFill>
                      <a:prstDash val="solid"/>
                    </a:lnT>
                    <a:lnB w="28575">
                      <a:solidFill>
                        <a:srgbClr val="20ACB9"/>
                      </a:solidFill>
                      <a:prstDash val="solid"/>
                    </a:lnB>
                  </a:tcPr>
                </a:tc>
                <a:tc gridSpan="3">
                  <a:txBody>
                    <a:bodyPr/>
                    <a:lstStyle/>
                    <a:p>
                      <a:pPr>
                        <a:lnSpc>
                          <a:spcPct val="100000"/>
                        </a:lnSpc>
                      </a:pPr>
                      <a:endParaRPr sz="2100">
                        <a:latin typeface="Times New Roman"/>
                        <a:cs typeface="Times New Roman"/>
                      </a:endParaRPr>
                    </a:p>
                  </a:txBody>
                  <a:tcPr marL="0" marR="0" marT="0" marB="0">
                    <a:lnL w="28575">
                      <a:solidFill>
                        <a:srgbClr val="20ACB9"/>
                      </a:solidFill>
                      <a:prstDash val="solid"/>
                    </a:lnL>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473963">
                <a:tc vMerge="1">
                  <a:txBody>
                    <a:bodyPr/>
                    <a:lstStyle/>
                    <a:p>
                      <a:endParaRPr/>
                    </a:p>
                  </a:txBody>
                  <a:tcPr marL="0" marR="0" marT="0" marB="0" vert="vert270">
                    <a:lnL w="28575">
                      <a:solidFill>
                        <a:srgbClr val="20ACB9"/>
                      </a:solidFill>
                      <a:prstDash val="solid"/>
                    </a:lnL>
                    <a:lnR w="28575">
                      <a:solidFill>
                        <a:srgbClr val="20ACB9"/>
                      </a:solidFill>
                      <a:prstDash val="solid"/>
                    </a:lnR>
                    <a:lnT w="28575">
                      <a:solidFill>
                        <a:srgbClr val="20ACB9"/>
                      </a:solidFill>
                      <a:prstDash val="solid"/>
                    </a:lnT>
                    <a:lnB w="28575">
                      <a:solidFill>
                        <a:srgbClr val="20ACB9"/>
                      </a:solidFill>
                      <a:prstDash val="solid"/>
                    </a:lnB>
                  </a:tcPr>
                </a:tc>
                <a:tc gridSpan="2">
                  <a:txBody>
                    <a:bodyPr/>
                    <a:lstStyle/>
                    <a:p>
                      <a:pPr>
                        <a:lnSpc>
                          <a:spcPct val="100000"/>
                        </a:lnSpc>
                      </a:pPr>
                      <a:endParaRPr sz="3000">
                        <a:latin typeface="Times New Roman"/>
                        <a:cs typeface="Times New Roman"/>
                      </a:endParaRPr>
                    </a:p>
                  </a:txBody>
                  <a:tcPr marL="0" marR="0" marT="0" marB="0">
                    <a:lnL w="28575">
                      <a:solidFill>
                        <a:srgbClr val="20ACB9"/>
                      </a:solidFill>
                      <a:prstDash val="solid"/>
                    </a:lnL>
                    <a:lnR w="28575">
                      <a:solidFill>
                        <a:srgbClr val="20ACB9"/>
                      </a:solidFill>
                      <a:prstDash val="solid"/>
                    </a:lnR>
                  </a:tcPr>
                </a:tc>
                <a:tc hMerge="1">
                  <a:txBody>
                    <a:bodyPr/>
                    <a:lstStyle/>
                    <a:p>
                      <a:endParaRPr/>
                    </a:p>
                  </a:txBody>
                  <a:tcPr marL="0" marR="0" marT="0" marB="0"/>
                </a:tc>
                <a:tc rowSpan="2">
                  <a:txBody>
                    <a:bodyPr/>
                    <a:lstStyle/>
                    <a:p>
                      <a:pPr marL="535305" marR="480059" indent="-38100">
                        <a:lnSpc>
                          <a:spcPts val="3520"/>
                        </a:lnSpc>
                        <a:spcBef>
                          <a:spcPts val="50"/>
                        </a:spcBef>
                      </a:pPr>
                      <a:r>
                        <a:rPr sz="3200" b="1" spc="-5" dirty="0">
                          <a:latin typeface="Calibri"/>
                          <a:cs typeface="Calibri"/>
                        </a:rPr>
                        <a:t>Go</a:t>
                      </a:r>
                      <a:r>
                        <a:rPr sz="3200" b="1" spc="-40" dirty="0">
                          <a:latin typeface="Calibri"/>
                          <a:cs typeface="Calibri"/>
                        </a:rPr>
                        <a:t>v</a:t>
                      </a:r>
                      <a:r>
                        <a:rPr sz="3200" b="1" spc="-5" dirty="0">
                          <a:latin typeface="Calibri"/>
                          <a:cs typeface="Calibri"/>
                        </a:rPr>
                        <a:t>ernm</a:t>
                      </a:r>
                      <a:r>
                        <a:rPr sz="3200" b="1" spc="-15" dirty="0">
                          <a:latin typeface="Calibri"/>
                          <a:cs typeface="Calibri"/>
                        </a:rPr>
                        <a:t>e</a:t>
                      </a:r>
                      <a:r>
                        <a:rPr sz="3200" b="1" spc="-30" dirty="0">
                          <a:latin typeface="Calibri"/>
                          <a:cs typeface="Calibri"/>
                        </a:rPr>
                        <a:t>n</a:t>
                      </a:r>
                      <a:r>
                        <a:rPr sz="3200" b="1" dirty="0">
                          <a:latin typeface="Calibri"/>
                          <a:cs typeface="Calibri"/>
                        </a:rPr>
                        <a:t>t  </a:t>
                      </a:r>
                      <a:r>
                        <a:rPr sz="3200" b="1" spc="-5" dirty="0">
                          <a:latin typeface="Calibri"/>
                          <a:cs typeface="Calibri"/>
                        </a:rPr>
                        <a:t>Expenditure</a:t>
                      </a:r>
                      <a:endParaRPr sz="3200">
                        <a:latin typeface="Calibri"/>
                        <a:cs typeface="Calibri"/>
                      </a:endParaRPr>
                    </a:p>
                  </a:txBody>
                  <a:tcPr marL="0" marR="0" marT="6350" marB="0">
                    <a:lnL w="28575">
                      <a:solidFill>
                        <a:srgbClr val="20ACB9"/>
                      </a:solidFill>
                      <a:prstDash val="solid"/>
                    </a:lnL>
                    <a:lnR w="28575">
                      <a:solidFill>
                        <a:srgbClr val="20ACB9"/>
                      </a:solidFill>
                      <a:prstDash val="solid"/>
                    </a:lnR>
                    <a:lnT w="28575">
                      <a:solidFill>
                        <a:srgbClr val="20ACB9"/>
                      </a:solidFill>
                      <a:prstDash val="solid"/>
                    </a:lnT>
                    <a:lnB w="28575">
                      <a:solidFill>
                        <a:srgbClr val="20ACB9"/>
                      </a:solidFill>
                      <a:prstDash val="solid"/>
                    </a:lnB>
                    <a:solidFill>
                      <a:srgbClr val="FFFFFF"/>
                    </a:solidFill>
                  </a:tcPr>
                </a:tc>
                <a:extLst>
                  <a:ext uri="{0D108BD9-81ED-4DB2-BD59-A6C34878D82A}">
                    <a16:rowId xmlns:a16="http://schemas.microsoft.com/office/drawing/2014/main" val="10001"/>
                  </a:ext>
                </a:extLst>
              </a:tr>
              <a:tr h="473963">
                <a:tc vMerge="1">
                  <a:txBody>
                    <a:bodyPr/>
                    <a:lstStyle/>
                    <a:p>
                      <a:endParaRPr/>
                    </a:p>
                  </a:txBody>
                  <a:tcPr marL="0" marR="0" marT="0" marB="0" vert="vert270">
                    <a:lnL w="28575">
                      <a:solidFill>
                        <a:srgbClr val="20ACB9"/>
                      </a:solidFill>
                      <a:prstDash val="solid"/>
                    </a:lnL>
                    <a:lnR w="28575">
                      <a:solidFill>
                        <a:srgbClr val="20ACB9"/>
                      </a:solidFill>
                      <a:prstDash val="solid"/>
                    </a:lnR>
                    <a:lnT w="28575">
                      <a:solidFill>
                        <a:srgbClr val="20ACB9"/>
                      </a:solidFill>
                      <a:prstDash val="solid"/>
                    </a:lnT>
                    <a:lnB w="28575">
                      <a:solidFill>
                        <a:srgbClr val="20ACB9"/>
                      </a:solidFill>
                      <a:prstDash val="solid"/>
                    </a:lnB>
                  </a:tcPr>
                </a:tc>
                <a:tc rowSpan="2">
                  <a:txBody>
                    <a:bodyPr/>
                    <a:lstStyle/>
                    <a:p>
                      <a:pPr>
                        <a:lnSpc>
                          <a:spcPct val="100000"/>
                        </a:lnSpc>
                      </a:pPr>
                      <a:endParaRPr sz="3900">
                        <a:latin typeface="Times New Roman"/>
                        <a:cs typeface="Times New Roman"/>
                      </a:endParaRPr>
                    </a:p>
                  </a:txBody>
                  <a:tcPr marL="0" marR="0" marT="0" marB="0">
                    <a:lnL w="28575">
                      <a:solidFill>
                        <a:srgbClr val="20ACB9"/>
                      </a:solidFill>
                      <a:prstDash val="solid"/>
                    </a:lnL>
                    <a:lnR w="28575">
                      <a:solidFill>
                        <a:srgbClr val="1C97A2"/>
                      </a:solidFill>
                      <a:prstDash val="solid"/>
                    </a:lnR>
                    <a:lnB w="28575">
                      <a:solidFill>
                        <a:srgbClr val="1C97A2"/>
                      </a:solidFill>
                      <a:prstDash val="solid"/>
                    </a:lnB>
                  </a:tcPr>
                </a:tc>
                <a:tc>
                  <a:txBody>
                    <a:bodyPr/>
                    <a:lstStyle/>
                    <a:p>
                      <a:pPr>
                        <a:lnSpc>
                          <a:spcPct val="100000"/>
                        </a:lnSpc>
                      </a:pPr>
                      <a:endParaRPr sz="3000">
                        <a:latin typeface="Times New Roman"/>
                        <a:cs typeface="Times New Roman"/>
                      </a:endParaRPr>
                    </a:p>
                  </a:txBody>
                  <a:tcPr marL="0" marR="0" marT="0" marB="0">
                    <a:lnL w="28575">
                      <a:solidFill>
                        <a:srgbClr val="1C97A2"/>
                      </a:solidFill>
                      <a:prstDash val="solid"/>
                    </a:lnL>
                    <a:lnR w="28575">
                      <a:solidFill>
                        <a:srgbClr val="20ACB9"/>
                      </a:solidFill>
                      <a:prstDash val="solid"/>
                    </a:lnR>
                    <a:lnT w="28575">
                      <a:solidFill>
                        <a:srgbClr val="1C97A2"/>
                      </a:solidFill>
                      <a:prstDash val="solid"/>
                    </a:lnT>
                  </a:tcPr>
                </a:tc>
                <a:tc vMerge="1">
                  <a:txBody>
                    <a:bodyPr/>
                    <a:lstStyle/>
                    <a:p>
                      <a:endParaRPr/>
                    </a:p>
                  </a:txBody>
                  <a:tcPr marL="0" marR="0" marT="6350" marB="0">
                    <a:lnL w="28575">
                      <a:solidFill>
                        <a:srgbClr val="20ACB9"/>
                      </a:solidFill>
                      <a:prstDash val="solid"/>
                    </a:lnL>
                    <a:lnR w="28575">
                      <a:solidFill>
                        <a:srgbClr val="20ACB9"/>
                      </a:solidFill>
                      <a:prstDash val="solid"/>
                    </a:lnR>
                    <a:lnT w="28575">
                      <a:solidFill>
                        <a:srgbClr val="20ACB9"/>
                      </a:solidFill>
                      <a:prstDash val="solid"/>
                    </a:lnT>
                    <a:lnB w="28575">
                      <a:solidFill>
                        <a:srgbClr val="20ACB9"/>
                      </a:solidFill>
                      <a:prstDash val="solid"/>
                    </a:lnB>
                    <a:solidFill>
                      <a:srgbClr val="FFFFFF"/>
                    </a:solidFill>
                  </a:tcPr>
                </a:tc>
                <a:extLst>
                  <a:ext uri="{0D108BD9-81ED-4DB2-BD59-A6C34878D82A}">
                    <a16:rowId xmlns:a16="http://schemas.microsoft.com/office/drawing/2014/main" val="10002"/>
                  </a:ext>
                </a:extLst>
              </a:tr>
              <a:tr h="1199514">
                <a:tc vMerge="1">
                  <a:txBody>
                    <a:bodyPr/>
                    <a:lstStyle/>
                    <a:p>
                      <a:endParaRPr/>
                    </a:p>
                  </a:txBody>
                  <a:tcPr marL="0" marR="0" marT="0" marB="0" vert="vert270">
                    <a:lnL w="28575">
                      <a:solidFill>
                        <a:srgbClr val="20ACB9"/>
                      </a:solidFill>
                      <a:prstDash val="solid"/>
                    </a:lnL>
                    <a:lnR w="28575">
                      <a:solidFill>
                        <a:srgbClr val="20ACB9"/>
                      </a:solidFill>
                      <a:prstDash val="solid"/>
                    </a:lnR>
                    <a:lnT w="28575">
                      <a:solidFill>
                        <a:srgbClr val="20ACB9"/>
                      </a:solidFill>
                      <a:prstDash val="solid"/>
                    </a:lnT>
                    <a:lnB w="28575">
                      <a:solidFill>
                        <a:srgbClr val="20ACB9"/>
                      </a:solidFill>
                      <a:prstDash val="solid"/>
                    </a:lnB>
                  </a:tcPr>
                </a:tc>
                <a:tc vMerge="1">
                  <a:txBody>
                    <a:bodyPr/>
                    <a:lstStyle/>
                    <a:p>
                      <a:endParaRPr/>
                    </a:p>
                  </a:txBody>
                  <a:tcPr marL="0" marR="0" marT="0" marB="0">
                    <a:lnL w="28575">
                      <a:solidFill>
                        <a:srgbClr val="20ACB9"/>
                      </a:solidFill>
                      <a:prstDash val="solid"/>
                    </a:lnL>
                    <a:lnR w="28575">
                      <a:solidFill>
                        <a:srgbClr val="1C97A2"/>
                      </a:solidFill>
                      <a:prstDash val="solid"/>
                    </a:lnR>
                    <a:lnB w="28575">
                      <a:solidFill>
                        <a:srgbClr val="1C97A2"/>
                      </a:solidFill>
                      <a:prstDash val="solid"/>
                    </a:lnB>
                  </a:tcPr>
                </a:tc>
                <a:tc rowSpan="2" gridSpan="2">
                  <a:txBody>
                    <a:bodyPr/>
                    <a:lstStyle/>
                    <a:p>
                      <a:pPr>
                        <a:lnSpc>
                          <a:spcPct val="100000"/>
                        </a:lnSpc>
                      </a:pPr>
                      <a:endParaRPr sz="3900">
                        <a:latin typeface="Times New Roman"/>
                        <a:cs typeface="Times New Roman"/>
                      </a:endParaRPr>
                    </a:p>
                  </a:txBody>
                  <a:tcPr marL="0" marR="0" marT="0" marB="0">
                    <a:lnL w="38100">
                      <a:solidFill>
                        <a:srgbClr val="1C97A2"/>
                      </a:solidFill>
                      <a:prstDash val="solid"/>
                    </a:lnL>
                  </a:tcPr>
                </a:tc>
                <a:tc rowSpan="2" hMerge="1">
                  <a:txBody>
                    <a:bodyPr/>
                    <a:lstStyle/>
                    <a:p>
                      <a:endParaRPr/>
                    </a:p>
                  </a:txBody>
                  <a:tcPr marL="0" marR="0" marT="0" marB="0"/>
                </a:tc>
                <a:extLst>
                  <a:ext uri="{0D108BD9-81ED-4DB2-BD59-A6C34878D82A}">
                    <a16:rowId xmlns:a16="http://schemas.microsoft.com/office/drawing/2014/main" val="10003"/>
                  </a:ext>
                </a:extLst>
              </a:tr>
              <a:tr h="722249">
                <a:tc vMerge="1">
                  <a:txBody>
                    <a:bodyPr/>
                    <a:lstStyle/>
                    <a:p>
                      <a:endParaRPr/>
                    </a:p>
                  </a:txBody>
                  <a:tcPr marL="0" marR="0" marT="0" marB="0" vert="vert270">
                    <a:lnL w="28575">
                      <a:solidFill>
                        <a:srgbClr val="20ACB9"/>
                      </a:solidFill>
                      <a:prstDash val="solid"/>
                    </a:lnL>
                    <a:lnR w="28575">
                      <a:solidFill>
                        <a:srgbClr val="20ACB9"/>
                      </a:solidFill>
                      <a:prstDash val="solid"/>
                    </a:lnR>
                    <a:lnT w="28575">
                      <a:solidFill>
                        <a:srgbClr val="20ACB9"/>
                      </a:solidFill>
                      <a:prstDash val="solid"/>
                    </a:lnT>
                    <a:lnB w="28575">
                      <a:solidFill>
                        <a:srgbClr val="20ACB9"/>
                      </a:solidFill>
                      <a:prstDash val="solid"/>
                    </a:lnB>
                  </a:tcPr>
                </a:tc>
                <a:tc rowSpan="2">
                  <a:txBody>
                    <a:bodyPr/>
                    <a:lstStyle/>
                    <a:p>
                      <a:pPr>
                        <a:lnSpc>
                          <a:spcPct val="100000"/>
                        </a:lnSpc>
                      </a:pPr>
                      <a:endParaRPr sz="3900">
                        <a:latin typeface="Times New Roman"/>
                        <a:cs typeface="Times New Roman"/>
                      </a:endParaRPr>
                    </a:p>
                  </a:txBody>
                  <a:tcPr marL="0" marR="0" marT="0" marB="0">
                    <a:lnL w="28575">
                      <a:solidFill>
                        <a:srgbClr val="20ACB9"/>
                      </a:solidFill>
                      <a:prstDash val="solid"/>
                    </a:lnL>
                    <a:lnR w="28575">
                      <a:solidFill>
                        <a:srgbClr val="1C97A2"/>
                      </a:solidFill>
                      <a:prstDash val="solid"/>
                    </a:lnR>
                    <a:lnT w="28575">
                      <a:solidFill>
                        <a:srgbClr val="1C97A2"/>
                      </a:solidFill>
                      <a:prstDash val="solid"/>
                    </a:lnT>
                  </a:tcPr>
                </a:tc>
                <a:tc gridSpan="2" vMerge="1">
                  <a:txBody>
                    <a:bodyPr/>
                    <a:lstStyle/>
                    <a:p>
                      <a:endParaRPr/>
                    </a:p>
                  </a:txBody>
                  <a:tcPr marL="0" marR="0" marT="0" marB="0">
                    <a:lnL w="38100">
                      <a:solidFill>
                        <a:srgbClr val="1C97A2"/>
                      </a:solidFill>
                      <a:prstDash val="solid"/>
                    </a:lnL>
                  </a:tcPr>
                </a:tc>
                <a:tc hMerge="1" vMerge="1">
                  <a:txBody>
                    <a:bodyPr/>
                    <a:lstStyle/>
                    <a:p>
                      <a:endParaRPr/>
                    </a:p>
                  </a:txBody>
                  <a:tcPr marL="0" marR="0" marT="0" marB="0"/>
                </a:tc>
                <a:extLst>
                  <a:ext uri="{0D108BD9-81ED-4DB2-BD59-A6C34878D82A}">
                    <a16:rowId xmlns:a16="http://schemas.microsoft.com/office/drawing/2014/main" val="10004"/>
                  </a:ext>
                </a:extLst>
              </a:tr>
              <a:tr h="472820">
                <a:tc vMerge="1">
                  <a:txBody>
                    <a:bodyPr/>
                    <a:lstStyle/>
                    <a:p>
                      <a:endParaRPr/>
                    </a:p>
                  </a:txBody>
                  <a:tcPr marL="0" marR="0" marT="0" marB="0" vert="vert270">
                    <a:lnL w="28575">
                      <a:solidFill>
                        <a:srgbClr val="20ACB9"/>
                      </a:solidFill>
                      <a:prstDash val="solid"/>
                    </a:lnL>
                    <a:lnR w="28575">
                      <a:solidFill>
                        <a:srgbClr val="20ACB9"/>
                      </a:solidFill>
                      <a:prstDash val="solid"/>
                    </a:lnR>
                    <a:lnT w="28575">
                      <a:solidFill>
                        <a:srgbClr val="20ACB9"/>
                      </a:solidFill>
                      <a:prstDash val="solid"/>
                    </a:lnT>
                    <a:lnB w="28575">
                      <a:solidFill>
                        <a:srgbClr val="20ACB9"/>
                      </a:solidFill>
                      <a:prstDash val="solid"/>
                    </a:lnB>
                  </a:tcPr>
                </a:tc>
                <a:tc vMerge="1">
                  <a:txBody>
                    <a:bodyPr/>
                    <a:lstStyle/>
                    <a:p>
                      <a:endParaRPr/>
                    </a:p>
                  </a:txBody>
                  <a:tcPr marL="0" marR="0" marT="0" marB="0">
                    <a:lnL w="28575">
                      <a:solidFill>
                        <a:srgbClr val="20ACB9"/>
                      </a:solidFill>
                      <a:prstDash val="solid"/>
                    </a:lnL>
                    <a:lnR w="28575">
                      <a:solidFill>
                        <a:srgbClr val="1C97A2"/>
                      </a:solidFill>
                      <a:prstDash val="solid"/>
                    </a:lnR>
                    <a:lnT w="28575">
                      <a:solidFill>
                        <a:srgbClr val="1C97A2"/>
                      </a:solidFill>
                      <a:prstDash val="solid"/>
                    </a:lnT>
                  </a:tcPr>
                </a:tc>
                <a:tc>
                  <a:txBody>
                    <a:bodyPr/>
                    <a:lstStyle/>
                    <a:p>
                      <a:pPr>
                        <a:lnSpc>
                          <a:spcPct val="100000"/>
                        </a:lnSpc>
                      </a:pPr>
                      <a:endParaRPr sz="3000">
                        <a:latin typeface="Times New Roman"/>
                        <a:cs typeface="Times New Roman"/>
                      </a:endParaRPr>
                    </a:p>
                  </a:txBody>
                  <a:tcPr marL="0" marR="0" marT="0" marB="0">
                    <a:lnL w="28575">
                      <a:solidFill>
                        <a:srgbClr val="1C97A2"/>
                      </a:solidFill>
                      <a:prstDash val="solid"/>
                    </a:lnL>
                    <a:lnR w="28575">
                      <a:solidFill>
                        <a:srgbClr val="20ACB9"/>
                      </a:solidFill>
                      <a:prstDash val="solid"/>
                    </a:lnR>
                    <a:lnB w="28575">
                      <a:solidFill>
                        <a:srgbClr val="1C97A2"/>
                      </a:solidFill>
                      <a:prstDash val="solid"/>
                    </a:lnB>
                  </a:tcPr>
                </a:tc>
                <a:tc rowSpan="2">
                  <a:txBody>
                    <a:bodyPr/>
                    <a:lstStyle/>
                    <a:p>
                      <a:pPr marL="833755">
                        <a:lnSpc>
                          <a:spcPct val="100000"/>
                        </a:lnSpc>
                        <a:spcBef>
                          <a:spcPts val="1420"/>
                        </a:spcBef>
                      </a:pPr>
                      <a:r>
                        <a:rPr sz="3200" b="1" spc="-45" dirty="0">
                          <a:latin typeface="Calibri"/>
                          <a:cs typeface="Calibri"/>
                        </a:rPr>
                        <a:t>Taxation</a:t>
                      </a:r>
                      <a:endParaRPr sz="3200">
                        <a:latin typeface="Calibri"/>
                        <a:cs typeface="Calibri"/>
                      </a:endParaRPr>
                    </a:p>
                  </a:txBody>
                  <a:tcPr marL="0" marR="0" marT="180340" marB="0">
                    <a:lnL w="28575">
                      <a:solidFill>
                        <a:srgbClr val="20ACB9"/>
                      </a:solidFill>
                      <a:prstDash val="solid"/>
                    </a:lnL>
                    <a:lnR w="28575">
                      <a:solidFill>
                        <a:srgbClr val="20ACB9"/>
                      </a:solidFill>
                      <a:prstDash val="solid"/>
                    </a:lnR>
                    <a:lnT w="28575">
                      <a:solidFill>
                        <a:srgbClr val="20ACB9"/>
                      </a:solidFill>
                      <a:prstDash val="solid"/>
                    </a:lnT>
                    <a:lnB w="28575">
                      <a:solidFill>
                        <a:srgbClr val="20ACB9"/>
                      </a:solidFill>
                      <a:prstDash val="solid"/>
                    </a:lnB>
                    <a:solidFill>
                      <a:srgbClr val="FFFFFF"/>
                    </a:solidFill>
                  </a:tcPr>
                </a:tc>
                <a:extLst>
                  <a:ext uri="{0D108BD9-81ED-4DB2-BD59-A6C34878D82A}">
                    <a16:rowId xmlns:a16="http://schemas.microsoft.com/office/drawing/2014/main" val="10005"/>
                  </a:ext>
                </a:extLst>
              </a:tr>
              <a:tr h="473582">
                <a:tc vMerge="1">
                  <a:txBody>
                    <a:bodyPr/>
                    <a:lstStyle/>
                    <a:p>
                      <a:endParaRPr/>
                    </a:p>
                  </a:txBody>
                  <a:tcPr marL="0" marR="0" marT="0" marB="0" vert="vert270">
                    <a:lnL w="28575">
                      <a:solidFill>
                        <a:srgbClr val="20ACB9"/>
                      </a:solidFill>
                      <a:prstDash val="solid"/>
                    </a:lnL>
                    <a:lnR w="28575">
                      <a:solidFill>
                        <a:srgbClr val="20ACB9"/>
                      </a:solidFill>
                      <a:prstDash val="solid"/>
                    </a:lnR>
                    <a:lnT w="28575">
                      <a:solidFill>
                        <a:srgbClr val="20ACB9"/>
                      </a:solidFill>
                      <a:prstDash val="solid"/>
                    </a:lnT>
                    <a:lnB w="28575">
                      <a:solidFill>
                        <a:srgbClr val="20ACB9"/>
                      </a:solidFill>
                      <a:prstDash val="solid"/>
                    </a:lnB>
                  </a:tcPr>
                </a:tc>
                <a:tc gridSpan="2">
                  <a:txBody>
                    <a:bodyPr/>
                    <a:lstStyle/>
                    <a:p>
                      <a:pPr>
                        <a:lnSpc>
                          <a:spcPct val="100000"/>
                        </a:lnSpc>
                      </a:pPr>
                      <a:endParaRPr sz="3000">
                        <a:latin typeface="Times New Roman"/>
                        <a:cs typeface="Times New Roman"/>
                      </a:endParaRPr>
                    </a:p>
                  </a:txBody>
                  <a:tcPr marL="0" marR="0" marT="0" marB="0">
                    <a:lnL w="28575">
                      <a:solidFill>
                        <a:srgbClr val="20ACB9"/>
                      </a:solidFill>
                      <a:prstDash val="solid"/>
                    </a:lnL>
                    <a:lnR w="28575">
                      <a:solidFill>
                        <a:srgbClr val="20ACB9"/>
                      </a:solidFill>
                      <a:prstDash val="solid"/>
                    </a:lnR>
                  </a:tcPr>
                </a:tc>
                <a:tc hMerge="1">
                  <a:txBody>
                    <a:bodyPr/>
                    <a:lstStyle/>
                    <a:p>
                      <a:endParaRPr/>
                    </a:p>
                  </a:txBody>
                  <a:tcPr marL="0" marR="0" marT="0" marB="0"/>
                </a:tc>
                <a:tc vMerge="1">
                  <a:txBody>
                    <a:bodyPr/>
                    <a:lstStyle/>
                    <a:p>
                      <a:endParaRPr/>
                    </a:p>
                  </a:txBody>
                  <a:tcPr marL="0" marR="0" marT="180340" marB="0">
                    <a:lnL w="28575">
                      <a:solidFill>
                        <a:srgbClr val="20ACB9"/>
                      </a:solidFill>
                      <a:prstDash val="solid"/>
                    </a:lnL>
                    <a:lnR w="28575">
                      <a:solidFill>
                        <a:srgbClr val="20ACB9"/>
                      </a:solidFill>
                      <a:prstDash val="solid"/>
                    </a:lnR>
                    <a:lnT w="28575">
                      <a:solidFill>
                        <a:srgbClr val="20ACB9"/>
                      </a:solidFill>
                      <a:prstDash val="solid"/>
                    </a:lnT>
                    <a:lnB w="28575">
                      <a:solidFill>
                        <a:srgbClr val="20ACB9"/>
                      </a:solidFill>
                      <a:prstDash val="solid"/>
                    </a:lnB>
                    <a:solidFill>
                      <a:srgbClr val="FFFFFF"/>
                    </a:solidFill>
                  </a:tcPr>
                </a:tc>
                <a:extLst>
                  <a:ext uri="{0D108BD9-81ED-4DB2-BD59-A6C34878D82A}">
                    <a16:rowId xmlns:a16="http://schemas.microsoft.com/office/drawing/2014/main" val="10006"/>
                  </a:ext>
                </a:extLst>
              </a:tr>
              <a:tr h="826008">
                <a:tc vMerge="1">
                  <a:txBody>
                    <a:bodyPr/>
                    <a:lstStyle/>
                    <a:p>
                      <a:endParaRPr/>
                    </a:p>
                  </a:txBody>
                  <a:tcPr marL="0" marR="0" marT="0" marB="0" vert="vert270">
                    <a:lnL w="28575">
                      <a:solidFill>
                        <a:srgbClr val="20ACB9"/>
                      </a:solidFill>
                      <a:prstDash val="solid"/>
                    </a:lnL>
                    <a:lnR w="28575">
                      <a:solidFill>
                        <a:srgbClr val="20ACB9"/>
                      </a:solidFill>
                      <a:prstDash val="solid"/>
                    </a:lnR>
                    <a:lnT w="28575">
                      <a:solidFill>
                        <a:srgbClr val="20ACB9"/>
                      </a:solidFill>
                      <a:prstDash val="solid"/>
                    </a:lnT>
                    <a:lnB w="28575">
                      <a:solidFill>
                        <a:srgbClr val="20ACB9"/>
                      </a:solidFill>
                      <a:prstDash val="solid"/>
                    </a:lnB>
                  </a:tcPr>
                </a:tc>
                <a:tc gridSpan="3">
                  <a:txBody>
                    <a:bodyPr/>
                    <a:lstStyle/>
                    <a:p>
                      <a:pPr>
                        <a:lnSpc>
                          <a:spcPct val="100000"/>
                        </a:lnSpc>
                      </a:pPr>
                      <a:endParaRPr sz="3900">
                        <a:latin typeface="Times New Roman"/>
                        <a:cs typeface="Times New Roman"/>
                      </a:endParaRPr>
                    </a:p>
                  </a:txBody>
                  <a:tcPr marL="0" marR="0" marT="0" marB="0">
                    <a:lnL w="28575">
                      <a:solidFill>
                        <a:srgbClr val="20ACB9"/>
                      </a:solidFill>
                      <a:prstDash val="solid"/>
                    </a:lnL>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7"/>
                  </a:ext>
                </a:extLst>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914400" y="2362200"/>
            <a:ext cx="10574867" cy="513715"/>
          </a:xfrm>
          <a:prstGeom prst="rect">
            <a:avLst/>
          </a:prstGeom>
        </p:spPr>
        <p:txBody>
          <a:bodyPr vert="horz" wrap="square" lIns="0" tIns="13335" rIns="0" bIns="0" rtlCol="0">
            <a:spAutoFit/>
          </a:bodyPr>
          <a:lstStyle/>
          <a:p>
            <a:pPr marL="355600" indent="-342900">
              <a:lnSpc>
                <a:spcPct val="100000"/>
              </a:lnSpc>
              <a:spcBef>
                <a:spcPts val="105"/>
              </a:spcBef>
              <a:tabLst>
                <a:tab pos="354965" algn="l"/>
                <a:tab pos="355600" algn="l"/>
                <a:tab pos="4241165" algn="l"/>
              </a:tabLst>
            </a:pPr>
            <a:r>
              <a:rPr lang="en-US" sz="3200" b="1" spc="-5" dirty="0">
                <a:latin typeface="Calibri"/>
                <a:cs typeface="Calibri"/>
              </a:rPr>
              <a:t> </a:t>
            </a:r>
            <a:r>
              <a:rPr sz="3200" b="1" spc="-5" dirty="0">
                <a:latin typeface="Calibri"/>
                <a:cs typeface="Calibri"/>
              </a:rPr>
              <a:t>Plan </a:t>
            </a:r>
            <a:r>
              <a:rPr sz="3200" b="1" spc="-10" dirty="0">
                <a:latin typeface="Calibri"/>
                <a:cs typeface="Calibri"/>
              </a:rPr>
              <a:t>expenditure	</a:t>
            </a:r>
            <a:r>
              <a:rPr lang="en-US" sz="3200" b="1" spc="-10" dirty="0">
                <a:latin typeface="Calibri"/>
                <a:cs typeface="Calibri"/>
              </a:rPr>
              <a:t>                           </a:t>
            </a:r>
            <a:r>
              <a:rPr sz="3200" b="1" dirty="0">
                <a:latin typeface="Calibri"/>
                <a:cs typeface="Calibri"/>
              </a:rPr>
              <a:t>Non plan</a:t>
            </a:r>
            <a:r>
              <a:rPr sz="3200" b="1" spc="-70" dirty="0">
                <a:latin typeface="Calibri"/>
                <a:cs typeface="Calibri"/>
              </a:rPr>
              <a:t> </a:t>
            </a:r>
            <a:r>
              <a:rPr sz="3200" b="1" spc="-10" dirty="0">
                <a:latin typeface="Calibri"/>
                <a:cs typeface="Calibri"/>
              </a:rPr>
              <a:t>expenditure</a:t>
            </a:r>
            <a:endParaRPr sz="3200" dirty="0">
              <a:latin typeface="Calibri"/>
              <a:cs typeface="Calibri"/>
            </a:endParaRPr>
          </a:p>
        </p:txBody>
      </p:sp>
      <p:sp>
        <p:nvSpPr>
          <p:cNvPr id="7" name="object 7"/>
          <p:cNvSpPr/>
          <p:nvPr/>
        </p:nvSpPr>
        <p:spPr>
          <a:xfrm>
            <a:off x="6096000" y="1295400"/>
            <a:ext cx="228600" cy="534035"/>
          </a:xfrm>
          <a:custGeom>
            <a:avLst/>
            <a:gdLst/>
            <a:ahLst/>
            <a:cxnLst/>
            <a:rect l="l" t="t" r="r" b="b"/>
            <a:pathLst>
              <a:path w="171450" h="534035">
                <a:moveTo>
                  <a:pt x="16498" y="362297"/>
                </a:moveTo>
                <a:lnTo>
                  <a:pt x="9304" y="364743"/>
                </a:lnTo>
                <a:lnTo>
                  <a:pt x="3679" y="369722"/>
                </a:lnTo>
                <a:lnTo>
                  <a:pt x="494" y="376285"/>
                </a:lnTo>
                <a:lnTo>
                  <a:pt x="0" y="383585"/>
                </a:lnTo>
                <a:lnTo>
                  <a:pt x="2446" y="390778"/>
                </a:lnTo>
                <a:lnTo>
                  <a:pt x="85123" y="533526"/>
                </a:lnTo>
                <a:lnTo>
                  <a:pt x="107358" y="495680"/>
                </a:lnTo>
                <a:lnTo>
                  <a:pt x="66200" y="495680"/>
                </a:lnTo>
                <a:lnTo>
                  <a:pt x="66417" y="425200"/>
                </a:lnTo>
                <a:lnTo>
                  <a:pt x="35339" y="371601"/>
                </a:lnTo>
                <a:lnTo>
                  <a:pt x="30360" y="365976"/>
                </a:lnTo>
                <a:lnTo>
                  <a:pt x="23798" y="362791"/>
                </a:lnTo>
                <a:lnTo>
                  <a:pt x="16498" y="362297"/>
                </a:lnTo>
                <a:close/>
              </a:path>
              <a:path w="171450" h="534035">
                <a:moveTo>
                  <a:pt x="66417" y="425200"/>
                </a:moveTo>
                <a:lnTo>
                  <a:pt x="66200" y="495680"/>
                </a:lnTo>
                <a:lnTo>
                  <a:pt x="104300" y="495680"/>
                </a:lnTo>
                <a:lnTo>
                  <a:pt x="104330" y="486155"/>
                </a:lnTo>
                <a:lnTo>
                  <a:pt x="68867" y="486028"/>
                </a:lnTo>
                <a:lnTo>
                  <a:pt x="85376" y="457898"/>
                </a:lnTo>
                <a:lnTo>
                  <a:pt x="66417" y="425200"/>
                </a:lnTo>
                <a:close/>
              </a:path>
              <a:path w="171450" h="534035">
                <a:moveTo>
                  <a:pt x="154763" y="362660"/>
                </a:moveTo>
                <a:lnTo>
                  <a:pt x="104517" y="425282"/>
                </a:lnTo>
                <a:lnTo>
                  <a:pt x="104300" y="495680"/>
                </a:lnTo>
                <a:lnTo>
                  <a:pt x="107358" y="495680"/>
                </a:lnTo>
                <a:lnTo>
                  <a:pt x="168689" y="391287"/>
                </a:lnTo>
                <a:lnTo>
                  <a:pt x="171156" y="384091"/>
                </a:lnTo>
                <a:lnTo>
                  <a:pt x="170705" y="376777"/>
                </a:lnTo>
                <a:lnTo>
                  <a:pt x="167564" y="370177"/>
                </a:lnTo>
                <a:lnTo>
                  <a:pt x="161958" y="365125"/>
                </a:lnTo>
                <a:lnTo>
                  <a:pt x="154763" y="362660"/>
                </a:lnTo>
                <a:close/>
              </a:path>
              <a:path w="171450" h="534035">
                <a:moveTo>
                  <a:pt x="85376" y="457898"/>
                </a:moveTo>
                <a:lnTo>
                  <a:pt x="68867" y="486028"/>
                </a:lnTo>
                <a:lnTo>
                  <a:pt x="101760" y="486155"/>
                </a:lnTo>
                <a:lnTo>
                  <a:pt x="85376" y="457898"/>
                </a:lnTo>
                <a:close/>
              </a:path>
              <a:path w="171450" h="534035">
                <a:moveTo>
                  <a:pt x="104517" y="425282"/>
                </a:moveTo>
                <a:lnTo>
                  <a:pt x="85376" y="457898"/>
                </a:lnTo>
                <a:lnTo>
                  <a:pt x="101760" y="486155"/>
                </a:lnTo>
                <a:lnTo>
                  <a:pt x="104330" y="486155"/>
                </a:lnTo>
                <a:lnTo>
                  <a:pt x="104517" y="425282"/>
                </a:lnTo>
                <a:close/>
              </a:path>
              <a:path w="171450" h="534035">
                <a:moveTo>
                  <a:pt x="105824" y="0"/>
                </a:moveTo>
                <a:lnTo>
                  <a:pt x="67724" y="0"/>
                </a:lnTo>
                <a:lnTo>
                  <a:pt x="66588" y="369722"/>
                </a:lnTo>
                <a:lnTo>
                  <a:pt x="66465" y="425282"/>
                </a:lnTo>
                <a:lnTo>
                  <a:pt x="85376" y="457898"/>
                </a:lnTo>
                <a:lnTo>
                  <a:pt x="104517" y="425282"/>
                </a:lnTo>
                <a:lnTo>
                  <a:pt x="105824" y="0"/>
                </a:lnTo>
                <a:close/>
              </a:path>
            </a:pathLst>
          </a:custGeom>
          <a:solidFill>
            <a:srgbClr val="000000"/>
          </a:solidFill>
        </p:spPr>
        <p:txBody>
          <a:bodyPr wrap="square" lIns="0" tIns="0" rIns="0" bIns="0" rtlCol="0"/>
          <a:lstStyle/>
          <a:p>
            <a:endParaRPr/>
          </a:p>
        </p:txBody>
      </p:sp>
      <p:sp>
        <p:nvSpPr>
          <p:cNvPr id="9" name="object 9"/>
          <p:cNvSpPr/>
          <p:nvPr/>
        </p:nvSpPr>
        <p:spPr>
          <a:xfrm>
            <a:off x="3364314" y="1831086"/>
            <a:ext cx="179493" cy="534035"/>
          </a:xfrm>
          <a:custGeom>
            <a:avLst/>
            <a:gdLst/>
            <a:ahLst/>
            <a:cxnLst/>
            <a:rect l="l" t="t" r="r" b="b"/>
            <a:pathLst>
              <a:path w="134619" h="534035">
                <a:moveTo>
                  <a:pt x="16128" y="401192"/>
                </a:moveTo>
                <a:lnTo>
                  <a:pt x="2286" y="409193"/>
                </a:lnTo>
                <a:lnTo>
                  <a:pt x="0" y="418084"/>
                </a:lnTo>
                <a:lnTo>
                  <a:pt x="3937" y="424941"/>
                </a:lnTo>
                <a:lnTo>
                  <a:pt x="66801" y="533526"/>
                </a:lnTo>
                <a:lnTo>
                  <a:pt x="83645" y="504825"/>
                </a:lnTo>
                <a:lnTo>
                  <a:pt x="52450" y="504698"/>
                </a:lnTo>
                <a:lnTo>
                  <a:pt x="52537" y="476014"/>
                </a:lnTo>
                <a:lnTo>
                  <a:pt x="52511" y="451108"/>
                </a:lnTo>
                <a:lnTo>
                  <a:pt x="28956" y="410463"/>
                </a:lnTo>
                <a:lnTo>
                  <a:pt x="25018" y="403478"/>
                </a:lnTo>
                <a:lnTo>
                  <a:pt x="16128" y="401192"/>
                </a:lnTo>
                <a:close/>
              </a:path>
              <a:path w="134619" h="534035">
                <a:moveTo>
                  <a:pt x="52612" y="451281"/>
                </a:moveTo>
                <a:lnTo>
                  <a:pt x="52450" y="504698"/>
                </a:lnTo>
                <a:lnTo>
                  <a:pt x="81406" y="504825"/>
                </a:lnTo>
                <a:lnTo>
                  <a:pt x="81429" y="497459"/>
                </a:lnTo>
                <a:lnTo>
                  <a:pt x="54356" y="497459"/>
                </a:lnTo>
                <a:lnTo>
                  <a:pt x="66946" y="476014"/>
                </a:lnTo>
                <a:lnTo>
                  <a:pt x="52612" y="451281"/>
                </a:lnTo>
                <a:close/>
              </a:path>
              <a:path w="134619" h="534035">
                <a:moveTo>
                  <a:pt x="118237" y="401447"/>
                </a:moveTo>
                <a:lnTo>
                  <a:pt x="109346" y="403733"/>
                </a:lnTo>
                <a:lnTo>
                  <a:pt x="105282" y="410717"/>
                </a:lnTo>
                <a:lnTo>
                  <a:pt x="81569" y="451108"/>
                </a:lnTo>
                <a:lnTo>
                  <a:pt x="81406" y="504825"/>
                </a:lnTo>
                <a:lnTo>
                  <a:pt x="83645" y="504825"/>
                </a:lnTo>
                <a:lnTo>
                  <a:pt x="130301" y="425323"/>
                </a:lnTo>
                <a:lnTo>
                  <a:pt x="134365" y="418464"/>
                </a:lnTo>
                <a:lnTo>
                  <a:pt x="132080" y="409575"/>
                </a:lnTo>
                <a:lnTo>
                  <a:pt x="125094" y="405511"/>
                </a:lnTo>
                <a:lnTo>
                  <a:pt x="118237" y="401447"/>
                </a:lnTo>
                <a:close/>
              </a:path>
              <a:path w="134619" h="534035">
                <a:moveTo>
                  <a:pt x="66946" y="476014"/>
                </a:moveTo>
                <a:lnTo>
                  <a:pt x="54356" y="497459"/>
                </a:lnTo>
                <a:lnTo>
                  <a:pt x="79375" y="497459"/>
                </a:lnTo>
                <a:lnTo>
                  <a:pt x="66946" y="476014"/>
                </a:lnTo>
                <a:close/>
              </a:path>
              <a:path w="134619" h="534035">
                <a:moveTo>
                  <a:pt x="81569" y="451108"/>
                </a:moveTo>
                <a:lnTo>
                  <a:pt x="66946" y="476014"/>
                </a:lnTo>
                <a:lnTo>
                  <a:pt x="79375" y="497459"/>
                </a:lnTo>
                <a:lnTo>
                  <a:pt x="81429" y="497459"/>
                </a:lnTo>
                <a:lnTo>
                  <a:pt x="81569" y="451108"/>
                </a:lnTo>
                <a:close/>
              </a:path>
              <a:path w="134619" h="534035">
                <a:moveTo>
                  <a:pt x="82931" y="0"/>
                </a:moveTo>
                <a:lnTo>
                  <a:pt x="53975" y="0"/>
                </a:lnTo>
                <a:lnTo>
                  <a:pt x="52612" y="451281"/>
                </a:lnTo>
                <a:lnTo>
                  <a:pt x="66946" y="476014"/>
                </a:lnTo>
                <a:lnTo>
                  <a:pt x="81569" y="451108"/>
                </a:lnTo>
                <a:lnTo>
                  <a:pt x="82931" y="0"/>
                </a:lnTo>
                <a:close/>
              </a:path>
            </a:pathLst>
          </a:custGeom>
          <a:solidFill>
            <a:srgbClr val="000000"/>
          </a:solidFill>
        </p:spPr>
        <p:txBody>
          <a:bodyPr wrap="square" lIns="0" tIns="0" rIns="0" bIns="0" rtlCol="0"/>
          <a:lstStyle/>
          <a:p>
            <a:endParaRPr/>
          </a:p>
        </p:txBody>
      </p:sp>
      <p:sp>
        <p:nvSpPr>
          <p:cNvPr id="10" name="object 10"/>
          <p:cNvSpPr/>
          <p:nvPr/>
        </p:nvSpPr>
        <p:spPr>
          <a:xfrm>
            <a:off x="8991600" y="1828800"/>
            <a:ext cx="228600" cy="457834"/>
          </a:xfrm>
          <a:custGeom>
            <a:avLst/>
            <a:gdLst/>
            <a:ahLst/>
            <a:cxnLst/>
            <a:rect l="l" t="t" r="r" b="b"/>
            <a:pathLst>
              <a:path w="171450" h="457835">
                <a:moveTo>
                  <a:pt x="16551" y="286152"/>
                </a:moveTo>
                <a:lnTo>
                  <a:pt x="9376" y="288543"/>
                </a:lnTo>
                <a:lnTo>
                  <a:pt x="3694" y="293594"/>
                </a:lnTo>
                <a:lnTo>
                  <a:pt x="502" y="300180"/>
                </a:lnTo>
                <a:lnTo>
                  <a:pt x="0" y="307457"/>
                </a:lnTo>
                <a:lnTo>
                  <a:pt x="2391" y="314578"/>
                </a:lnTo>
                <a:lnTo>
                  <a:pt x="85068" y="457453"/>
                </a:lnTo>
                <a:lnTo>
                  <a:pt x="107228" y="419735"/>
                </a:lnTo>
                <a:lnTo>
                  <a:pt x="104245" y="419735"/>
                </a:lnTo>
                <a:lnTo>
                  <a:pt x="66145" y="419480"/>
                </a:lnTo>
                <a:lnTo>
                  <a:pt x="66400" y="349078"/>
                </a:lnTo>
                <a:lnTo>
                  <a:pt x="35411" y="295528"/>
                </a:lnTo>
                <a:lnTo>
                  <a:pt x="30378" y="289847"/>
                </a:lnTo>
                <a:lnTo>
                  <a:pt x="23822" y="286654"/>
                </a:lnTo>
                <a:lnTo>
                  <a:pt x="16551" y="286152"/>
                </a:lnTo>
                <a:close/>
              </a:path>
              <a:path w="171450" h="457835">
                <a:moveTo>
                  <a:pt x="66400" y="349078"/>
                </a:moveTo>
                <a:lnTo>
                  <a:pt x="66145" y="419480"/>
                </a:lnTo>
                <a:lnTo>
                  <a:pt x="104245" y="419735"/>
                </a:lnTo>
                <a:lnTo>
                  <a:pt x="104280" y="410082"/>
                </a:lnTo>
                <a:lnTo>
                  <a:pt x="68812" y="409955"/>
                </a:lnTo>
                <a:lnTo>
                  <a:pt x="85352" y="381825"/>
                </a:lnTo>
                <a:lnTo>
                  <a:pt x="66400" y="349078"/>
                </a:lnTo>
                <a:close/>
              </a:path>
              <a:path w="171450" h="457835">
                <a:moveTo>
                  <a:pt x="154781" y="286694"/>
                </a:moveTo>
                <a:lnTo>
                  <a:pt x="104501" y="349257"/>
                </a:lnTo>
                <a:lnTo>
                  <a:pt x="104245" y="419735"/>
                </a:lnTo>
                <a:lnTo>
                  <a:pt x="107228" y="419735"/>
                </a:lnTo>
                <a:lnTo>
                  <a:pt x="168634" y="315213"/>
                </a:lnTo>
                <a:lnTo>
                  <a:pt x="171118" y="308038"/>
                </a:lnTo>
                <a:lnTo>
                  <a:pt x="170697" y="300767"/>
                </a:lnTo>
                <a:lnTo>
                  <a:pt x="167562" y="294211"/>
                </a:lnTo>
                <a:lnTo>
                  <a:pt x="161903" y="289178"/>
                </a:lnTo>
                <a:lnTo>
                  <a:pt x="154781" y="286694"/>
                </a:lnTo>
                <a:close/>
              </a:path>
              <a:path w="171450" h="457835">
                <a:moveTo>
                  <a:pt x="85352" y="381825"/>
                </a:moveTo>
                <a:lnTo>
                  <a:pt x="68812" y="409955"/>
                </a:lnTo>
                <a:lnTo>
                  <a:pt x="101705" y="410082"/>
                </a:lnTo>
                <a:lnTo>
                  <a:pt x="85352" y="381825"/>
                </a:lnTo>
                <a:close/>
              </a:path>
              <a:path w="171450" h="457835">
                <a:moveTo>
                  <a:pt x="104501" y="349257"/>
                </a:moveTo>
                <a:lnTo>
                  <a:pt x="85352" y="381825"/>
                </a:lnTo>
                <a:lnTo>
                  <a:pt x="101705" y="410082"/>
                </a:lnTo>
                <a:lnTo>
                  <a:pt x="104280" y="410082"/>
                </a:lnTo>
                <a:lnTo>
                  <a:pt x="104501" y="349257"/>
                </a:lnTo>
                <a:close/>
              </a:path>
              <a:path w="171450" h="457835">
                <a:moveTo>
                  <a:pt x="67669" y="0"/>
                </a:moveTo>
                <a:lnTo>
                  <a:pt x="66629" y="286152"/>
                </a:lnTo>
                <a:lnTo>
                  <a:pt x="66504" y="349257"/>
                </a:lnTo>
                <a:lnTo>
                  <a:pt x="85352" y="381825"/>
                </a:lnTo>
                <a:lnTo>
                  <a:pt x="104501" y="349257"/>
                </a:lnTo>
                <a:lnTo>
                  <a:pt x="105769" y="253"/>
                </a:lnTo>
                <a:lnTo>
                  <a:pt x="67669" y="0"/>
                </a:lnTo>
                <a:close/>
              </a:path>
            </a:pathLst>
          </a:custGeom>
          <a:solidFill>
            <a:srgbClr val="000000"/>
          </a:solidFill>
        </p:spPr>
        <p:txBody>
          <a:bodyPr wrap="square" lIns="0" tIns="0" rIns="0" bIns="0" rtlCol="0"/>
          <a:lstStyle/>
          <a:p>
            <a:endParaRPr/>
          </a:p>
        </p:txBody>
      </p:sp>
      <p:sp>
        <p:nvSpPr>
          <p:cNvPr id="11" name="object 11"/>
          <p:cNvSpPr/>
          <p:nvPr/>
        </p:nvSpPr>
        <p:spPr>
          <a:xfrm flipV="1">
            <a:off x="3455414" y="1783842"/>
            <a:ext cx="5688585" cy="45719"/>
          </a:xfrm>
          <a:custGeom>
            <a:avLst/>
            <a:gdLst/>
            <a:ahLst/>
            <a:cxnLst/>
            <a:rect l="l" t="t" r="r" b="b"/>
            <a:pathLst>
              <a:path w="1905000" h="1905">
                <a:moveTo>
                  <a:pt x="0" y="0"/>
                </a:moveTo>
                <a:lnTo>
                  <a:pt x="1905000" y="1650"/>
                </a:lnTo>
              </a:path>
            </a:pathLst>
          </a:custGeom>
          <a:ln w="38100">
            <a:solidFill>
              <a:srgbClr val="000000"/>
            </a:solidFill>
          </a:ln>
        </p:spPr>
        <p:txBody>
          <a:bodyPr wrap="square" lIns="0" tIns="0" rIns="0" bIns="0" rtlCol="0"/>
          <a:lstStyle/>
          <a:p>
            <a:endParaRPr/>
          </a:p>
        </p:txBody>
      </p:sp>
      <p:sp>
        <p:nvSpPr>
          <p:cNvPr id="12" name="object 12"/>
          <p:cNvSpPr txBox="1"/>
          <p:nvPr/>
        </p:nvSpPr>
        <p:spPr>
          <a:xfrm>
            <a:off x="381000" y="2895600"/>
            <a:ext cx="4978400" cy="3157275"/>
          </a:xfrm>
          <a:prstGeom prst="rect">
            <a:avLst/>
          </a:prstGeom>
          <a:noFill/>
          <a:ln w="25907">
            <a:solidFill>
              <a:srgbClr val="385D89"/>
            </a:solidFill>
          </a:ln>
        </p:spPr>
        <p:txBody>
          <a:bodyPr vert="horz" wrap="square" lIns="0" tIns="48260" rIns="0" bIns="0" rtlCol="0">
            <a:spAutoFit/>
          </a:bodyPr>
          <a:lstStyle/>
          <a:p>
            <a:pPr marL="97155" marR="88265" indent="-4445">
              <a:lnSpc>
                <a:spcPct val="100000"/>
              </a:lnSpc>
              <a:spcBef>
                <a:spcPts val="380"/>
              </a:spcBef>
              <a:tabLst>
                <a:tab pos="701675" algn="l"/>
              </a:tabLst>
            </a:pPr>
            <a:r>
              <a:rPr sz="2400" spc="-5" dirty="0">
                <a:latin typeface="Calibri"/>
                <a:cs typeface="Calibri"/>
              </a:rPr>
              <a:t>Incurred </a:t>
            </a:r>
            <a:r>
              <a:rPr sz="2400" spc="-10" dirty="0">
                <a:latin typeface="Calibri"/>
                <a:cs typeface="Calibri"/>
              </a:rPr>
              <a:t>by central  government</a:t>
            </a:r>
            <a:endParaRPr lang="en-US" sz="2400" spc="-10" dirty="0">
              <a:latin typeface="Calibri"/>
              <a:cs typeface="Calibri"/>
            </a:endParaRPr>
          </a:p>
          <a:p>
            <a:pPr marL="97155" marR="88265" indent="-4445">
              <a:lnSpc>
                <a:spcPct val="100000"/>
              </a:lnSpc>
              <a:spcBef>
                <a:spcPts val="380"/>
              </a:spcBef>
              <a:tabLst>
                <a:tab pos="701675" algn="l"/>
              </a:tabLst>
            </a:pPr>
            <a:r>
              <a:rPr lang="en-US" sz="2400" spc="-10" dirty="0">
                <a:latin typeface="Calibri"/>
                <a:cs typeface="Calibri"/>
              </a:rPr>
              <a:t>O</a:t>
            </a:r>
            <a:r>
              <a:rPr sz="2400" spc="-5" dirty="0">
                <a:latin typeface="Calibri"/>
                <a:cs typeface="Calibri"/>
              </a:rPr>
              <a:t>n</a:t>
            </a:r>
            <a:r>
              <a:rPr sz="2400" spc="-65" dirty="0">
                <a:latin typeface="Calibri"/>
                <a:cs typeface="Calibri"/>
              </a:rPr>
              <a:t> </a:t>
            </a:r>
            <a:r>
              <a:rPr sz="2400" spc="-10" dirty="0">
                <a:latin typeface="Calibri"/>
                <a:cs typeface="Calibri"/>
              </a:rPr>
              <a:t>programmes  </a:t>
            </a:r>
            <a:r>
              <a:rPr sz="2400" dirty="0">
                <a:latin typeface="Calibri"/>
                <a:cs typeface="Calibri"/>
              </a:rPr>
              <a:t>and	</a:t>
            </a:r>
            <a:r>
              <a:rPr sz="2400" spc="-10" dirty="0">
                <a:latin typeface="Calibri"/>
                <a:cs typeface="Calibri"/>
              </a:rPr>
              <a:t>projects</a:t>
            </a:r>
            <a:r>
              <a:rPr lang="en-US" sz="2400" spc="-10" dirty="0">
                <a:latin typeface="Calibri"/>
                <a:cs typeface="Calibri"/>
              </a:rPr>
              <a:t> like </a:t>
            </a:r>
          </a:p>
          <a:p>
            <a:pPr marL="97155" marR="88265" indent="-4445">
              <a:lnSpc>
                <a:spcPct val="100000"/>
              </a:lnSpc>
              <a:spcBef>
                <a:spcPts val="380"/>
              </a:spcBef>
              <a:tabLst>
                <a:tab pos="701675" algn="l"/>
              </a:tabLst>
            </a:pPr>
            <a:r>
              <a:rPr lang="en-US" sz="2400" spc="-10" dirty="0">
                <a:latin typeface="Calibri"/>
                <a:cs typeface="Calibri"/>
              </a:rPr>
              <a:t>R</a:t>
            </a:r>
            <a:r>
              <a:rPr sz="2400" spc="-10" dirty="0">
                <a:latin typeface="Calibri"/>
                <a:cs typeface="Calibri"/>
              </a:rPr>
              <a:t>oads,</a:t>
            </a:r>
            <a:r>
              <a:rPr sz="2400" spc="-60" dirty="0">
                <a:latin typeface="Calibri"/>
                <a:cs typeface="Calibri"/>
              </a:rPr>
              <a:t> </a:t>
            </a:r>
            <a:r>
              <a:rPr sz="2400" spc="-10" dirty="0">
                <a:latin typeface="Calibri"/>
                <a:cs typeface="Calibri"/>
              </a:rPr>
              <a:t>bridges</a:t>
            </a:r>
            <a:r>
              <a:rPr lang="en-US" sz="2400" spc="-10" dirty="0">
                <a:latin typeface="Calibri"/>
                <a:cs typeface="Calibri"/>
              </a:rPr>
              <a:t> </a:t>
            </a:r>
            <a:r>
              <a:rPr sz="2400" dirty="0">
                <a:latin typeface="Calibri"/>
                <a:cs typeface="Calibri"/>
              </a:rPr>
              <a:t>, </a:t>
            </a:r>
            <a:r>
              <a:rPr sz="2400" spc="-5" dirty="0">
                <a:latin typeface="Calibri"/>
                <a:cs typeface="Calibri"/>
              </a:rPr>
              <a:t>canals </a:t>
            </a:r>
            <a:r>
              <a:rPr sz="2400" spc="-20" dirty="0">
                <a:latin typeface="Calibri"/>
                <a:cs typeface="Calibri"/>
              </a:rPr>
              <a:t>,railways </a:t>
            </a:r>
            <a:r>
              <a:rPr sz="2400" spc="-5" dirty="0">
                <a:latin typeface="Calibri"/>
                <a:cs typeface="Calibri"/>
              </a:rPr>
              <a:t>,energy  </a:t>
            </a:r>
            <a:r>
              <a:rPr sz="2400" spc="-10" dirty="0">
                <a:latin typeface="Calibri"/>
                <a:cs typeface="Calibri"/>
              </a:rPr>
              <a:t>generation,	irrigation </a:t>
            </a:r>
            <a:r>
              <a:rPr sz="2400" dirty="0">
                <a:latin typeface="Calibri"/>
                <a:cs typeface="Calibri"/>
              </a:rPr>
              <a:t>and  ru</a:t>
            </a:r>
            <a:r>
              <a:rPr sz="2400" spc="-45" dirty="0">
                <a:latin typeface="Calibri"/>
                <a:cs typeface="Calibri"/>
              </a:rPr>
              <a:t>r</a:t>
            </a:r>
            <a:r>
              <a:rPr sz="2400" dirty="0">
                <a:latin typeface="Calibri"/>
                <a:cs typeface="Calibri"/>
              </a:rPr>
              <a:t>al</a:t>
            </a:r>
            <a:r>
              <a:rPr sz="2400" spc="-15" dirty="0">
                <a:latin typeface="Calibri"/>
                <a:cs typeface="Calibri"/>
              </a:rPr>
              <a:t> </a:t>
            </a:r>
            <a:r>
              <a:rPr sz="2400" spc="-5" dirty="0">
                <a:latin typeface="Calibri"/>
                <a:cs typeface="Calibri"/>
              </a:rPr>
              <a:t>d</a:t>
            </a:r>
            <a:r>
              <a:rPr sz="2400" spc="-10" dirty="0">
                <a:latin typeface="Calibri"/>
                <a:cs typeface="Calibri"/>
              </a:rPr>
              <a:t>e</a:t>
            </a:r>
            <a:r>
              <a:rPr sz="2400" spc="-30" dirty="0">
                <a:latin typeface="Calibri"/>
                <a:cs typeface="Calibri"/>
              </a:rPr>
              <a:t>v</a:t>
            </a:r>
            <a:r>
              <a:rPr sz="2400" dirty="0">
                <a:latin typeface="Calibri"/>
                <a:cs typeface="Calibri"/>
              </a:rPr>
              <a:t>elopm</a:t>
            </a:r>
            <a:r>
              <a:rPr sz="2400" spc="5" dirty="0">
                <a:latin typeface="Calibri"/>
                <a:cs typeface="Calibri"/>
              </a:rPr>
              <a:t>e</a:t>
            </a:r>
            <a:r>
              <a:rPr sz="2400" spc="-25" dirty="0">
                <a:latin typeface="Calibri"/>
                <a:cs typeface="Calibri"/>
              </a:rPr>
              <a:t>n</a:t>
            </a:r>
            <a:r>
              <a:rPr sz="2400" dirty="0">
                <a:latin typeface="Calibri"/>
                <a:cs typeface="Calibri"/>
              </a:rPr>
              <a:t>t,	</a:t>
            </a:r>
            <a:r>
              <a:rPr sz="2400" spc="-5" dirty="0">
                <a:latin typeface="Calibri"/>
                <a:cs typeface="Calibri"/>
              </a:rPr>
              <a:t>scie</a:t>
            </a:r>
            <a:r>
              <a:rPr sz="2400" dirty="0">
                <a:latin typeface="Calibri"/>
                <a:cs typeface="Calibri"/>
              </a:rPr>
              <a:t>nce  and </a:t>
            </a:r>
            <a:r>
              <a:rPr sz="2400" spc="-20" dirty="0">
                <a:latin typeface="Calibri"/>
                <a:cs typeface="Calibri"/>
              </a:rPr>
              <a:t>technology. </a:t>
            </a:r>
            <a:endParaRPr lang="en-US" sz="2400" spc="-20" dirty="0">
              <a:latin typeface="Calibri"/>
              <a:cs typeface="Calibri"/>
            </a:endParaRPr>
          </a:p>
          <a:p>
            <a:pPr marL="97155" marR="88265" indent="-4445">
              <a:lnSpc>
                <a:spcPct val="100000"/>
              </a:lnSpc>
              <a:spcBef>
                <a:spcPts val="380"/>
              </a:spcBef>
              <a:tabLst>
                <a:tab pos="701675" algn="l"/>
              </a:tabLst>
            </a:pPr>
            <a:r>
              <a:rPr sz="2400" dirty="0">
                <a:latin typeface="Calibri"/>
                <a:cs typeface="Calibri"/>
              </a:rPr>
              <a:t>It includes  </a:t>
            </a:r>
            <a:r>
              <a:rPr sz="2400" spc="-5" dirty="0">
                <a:latin typeface="Calibri"/>
                <a:cs typeface="Calibri"/>
              </a:rPr>
              <a:t>both </a:t>
            </a:r>
            <a:r>
              <a:rPr sz="2400" spc="-10" dirty="0">
                <a:latin typeface="Calibri"/>
                <a:cs typeface="Calibri"/>
              </a:rPr>
              <a:t>capital </a:t>
            </a:r>
            <a:r>
              <a:rPr sz="2400" dirty="0">
                <a:latin typeface="Calibri"/>
                <a:cs typeface="Calibri"/>
              </a:rPr>
              <a:t>and </a:t>
            </a:r>
            <a:r>
              <a:rPr sz="2400" spc="-10" dirty="0">
                <a:latin typeface="Calibri"/>
                <a:cs typeface="Calibri"/>
              </a:rPr>
              <a:t>revenue  expenditure</a:t>
            </a:r>
            <a:endParaRPr sz="2400" dirty="0">
              <a:latin typeface="Calibri"/>
              <a:cs typeface="Calibri"/>
            </a:endParaRPr>
          </a:p>
        </p:txBody>
      </p:sp>
      <p:sp>
        <p:nvSpPr>
          <p:cNvPr id="15" name="object 15"/>
          <p:cNvSpPr txBox="1"/>
          <p:nvPr/>
        </p:nvSpPr>
        <p:spPr>
          <a:xfrm>
            <a:off x="6705600" y="2971800"/>
            <a:ext cx="4904739" cy="1858842"/>
          </a:xfrm>
          <a:prstGeom prst="rect">
            <a:avLst/>
          </a:prstGeom>
          <a:ln>
            <a:solidFill>
              <a:schemeClr val="tx1"/>
            </a:solidFill>
          </a:ln>
        </p:spPr>
        <p:txBody>
          <a:bodyPr vert="horz" wrap="square" lIns="0" tIns="12065" rIns="0" bIns="0" rtlCol="0">
            <a:spAutoFit/>
          </a:bodyPr>
          <a:lstStyle/>
          <a:p>
            <a:pPr marL="12065" marR="5080" algn="ctr">
              <a:lnSpc>
                <a:spcPct val="100000"/>
              </a:lnSpc>
              <a:spcBef>
                <a:spcPts val="95"/>
              </a:spcBef>
              <a:tabLst>
                <a:tab pos="1932939" algn="l"/>
              </a:tabLst>
            </a:pPr>
            <a:r>
              <a:rPr sz="2400" spc="-20" dirty="0">
                <a:latin typeface="Calibri"/>
                <a:cs typeface="Calibri"/>
              </a:rPr>
              <a:t>Interest </a:t>
            </a:r>
            <a:r>
              <a:rPr sz="2400" spc="-15" dirty="0">
                <a:latin typeface="Calibri"/>
                <a:cs typeface="Calibri"/>
              </a:rPr>
              <a:t>payments </a:t>
            </a:r>
            <a:r>
              <a:rPr sz="2400" spc="-5" dirty="0">
                <a:latin typeface="Calibri"/>
                <a:cs typeface="Calibri"/>
              </a:rPr>
              <a:t>,  </a:t>
            </a:r>
            <a:r>
              <a:rPr sz="2400" spc="-10" dirty="0">
                <a:latin typeface="Calibri"/>
                <a:cs typeface="Calibri"/>
              </a:rPr>
              <a:t>subsidies, salaries </a:t>
            </a:r>
            <a:r>
              <a:rPr sz="2400" spc="-15" dirty="0">
                <a:latin typeface="Calibri"/>
                <a:cs typeface="Calibri"/>
              </a:rPr>
              <a:t>to  government	</a:t>
            </a:r>
            <a:r>
              <a:rPr sz="2400" spc="-10" dirty="0">
                <a:latin typeface="Calibri"/>
                <a:cs typeface="Calibri"/>
              </a:rPr>
              <a:t>employees</a:t>
            </a:r>
            <a:r>
              <a:rPr sz="2400" spc="-85" dirty="0">
                <a:latin typeface="Calibri"/>
                <a:cs typeface="Calibri"/>
              </a:rPr>
              <a:t> </a:t>
            </a:r>
            <a:r>
              <a:rPr sz="2400" spc="-5" dirty="0">
                <a:latin typeface="Calibri"/>
                <a:cs typeface="Calibri"/>
              </a:rPr>
              <a:t>,  </a:t>
            </a:r>
            <a:r>
              <a:rPr sz="2400" spc="-20" dirty="0">
                <a:latin typeface="Calibri"/>
                <a:cs typeface="Calibri"/>
              </a:rPr>
              <a:t>grants to </a:t>
            </a:r>
            <a:r>
              <a:rPr sz="2400" spc="-25" dirty="0">
                <a:latin typeface="Calibri"/>
                <a:cs typeface="Calibri"/>
              </a:rPr>
              <a:t>states </a:t>
            </a:r>
            <a:r>
              <a:rPr lang="en-US" sz="2400" spc="-10" dirty="0">
                <a:latin typeface="Calibri"/>
                <a:cs typeface="Calibri"/>
              </a:rPr>
              <a:t>and </a:t>
            </a:r>
            <a:r>
              <a:rPr sz="2400" spc="-10" dirty="0">
                <a:latin typeface="Calibri"/>
                <a:cs typeface="Calibri"/>
              </a:rPr>
              <a:t>union  </a:t>
            </a:r>
            <a:r>
              <a:rPr sz="2400" spc="-15" dirty="0">
                <a:latin typeface="Calibri"/>
                <a:cs typeface="Calibri"/>
              </a:rPr>
              <a:t>territories </a:t>
            </a:r>
            <a:r>
              <a:rPr sz="2400" spc="-5" dirty="0">
                <a:latin typeface="Calibri"/>
                <a:cs typeface="Calibri"/>
              </a:rPr>
              <a:t>, </a:t>
            </a:r>
            <a:r>
              <a:rPr sz="2400" spc="-10" dirty="0">
                <a:latin typeface="Calibri"/>
                <a:cs typeface="Calibri"/>
              </a:rPr>
              <a:t>pensions </a:t>
            </a:r>
            <a:r>
              <a:rPr sz="2400" spc="-5" dirty="0">
                <a:latin typeface="Calibri"/>
                <a:cs typeface="Calibri"/>
              </a:rPr>
              <a:t>,  </a:t>
            </a:r>
            <a:r>
              <a:rPr sz="2400" spc="-20" dirty="0">
                <a:latin typeface="Calibri"/>
                <a:cs typeface="Calibri"/>
              </a:rPr>
              <a:t>defense, </a:t>
            </a:r>
            <a:r>
              <a:rPr sz="2400" spc="-5" dirty="0">
                <a:latin typeface="Calibri"/>
                <a:cs typeface="Calibri"/>
              </a:rPr>
              <a:t>police,  </a:t>
            </a:r>
            <a:r>
              <a:rPr sz="2400" spc="-10" dirty="0">
                <a:latin typeface="Calibri"/>
                <a:cs typeface="Calibri"/>
              </a:rPr>
              <a:t>maintenance </a:t>
            </a:r>
            <a:r>
              <a:rPr sz="2400" spc="-5" dirty="0">
                <a:latin typeface="Calibri"/>
                <a:cs typeface="Calibri"/>
              </a:rPr>
              <a:t>of </a:t>
            </a:r>
            <a:r>
              <a:rPr sz="2400" spc="-10" dirty="0">
                <a:latin typeface="Calibri"/>
                <a:cs typeface="Calibri"/>
              </a:rPr>
              <a:t>law </a:t>
            </a:r>
            <a:r>
              <a:rPr sz="2400" spc="-5" dirty="0">
                <a:latin typeface="Calibri"/>
                <a:cs typeface="Calibri"/>
              </a:rPr>
              <a:t>&amp;  </a:t>
            </a:r>
            <a:r>
              <a:rPr sz="2400" spc="-15" dirty="0">
                <a:latin typeface="Calibri"/>
                <a:cs typeface="Calibri"/>
              </a:rPr>
              <a:t>order</a:t>
            </a:r>
            <a:endParaRPr sz="2400" dirty="0">
              <a:latin typeface="Calibri"/>
              <a:cs typeface="Calibri"/>
            </a:endParaRPr>
          </a:p>
        </p:txBody>
      </p:sp>
      <p:sp>
        <p:nvSpPr>
          <p:cNvPr id="16" name="Title 15"/>
          <p:cNvSpPr>
            <a:spLocks noGrp="1"/>
          </p:cNvSpPr>
          <p:nvPr>
            <p:ph type="title"/>
          </p:nvPr>
        </p:nvSpPr>
        <p:spPr>
          <a:xfrm>
            <a:off x="3886200" y="762000"/>
            <a:ext cx="4572000" cy="553998"/>
          </a:xfrm>
          <a:ln>
            <a:solidFill>
              <a:schemeClr val="tx1"/>
            </a:solidFill>
          </a:ln>
        </p:spPr>
        <p:txBody>
          <a:bodyPr/>
          <a:lstStyle/>
          <a:p>
            <a:pPr algn="ctr"/>
            <a:r>
              <a:rPr lang="en-US" sz="3600" b="0" dirty="0"/>
              <a:t>PUBLIC EXPENDITURE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33800" y="152400"/>
            <a:ext cx="4800600" cy="492443"/>
          </a:xfrm>
        </p:spPr>
        <p:txBody>
          <a:bodyPr/>
          <a:lstStyle/>
          <a:p>
            <a:pPr algn="ctr"/>
            <a:r>
              <a:rPr lang="en-US" sz="3200" b="0" spc="-20" dirty="0"/>
              <a:t>Revenue </a:t>
            </a:r>
            <a:r>
              <a:rPr lang="en-US" sz="3200" b="0" dirty="0"/>
              <a:t>of the</a:t>
            </a:r>
            <a:r>
              <a:rPr lang="en-US" sz="3200" b="0" spc="-60" dirty="0"/>
              <a:t> </a:t>
            </a:r>
            <a:r>
              <a:rPr lang="en-US" sz="3200" b="0" spc="-10" dirty="0"/>
              <a:t>Government</a:t>
            </a:r>
            <a:endParaRPr lang="en-US" sz="3200" dirty="0"/>
          </a:p>
        </p:txBody>
      </p:sp>
      <p:sp>
        <p:nvSpPr>
          <p:cNvPr id="3" name="object 2"/>
          <p:cNvSpPr/>
          <p:nvPr/>
        </p:nvSpPr>
        <p:spPr>
          <a:xfrm>
            <a:off x="304800" y="228600"/>
            <a:ext cx="11277600" cy="1188720"/>
          </a:xfrm>
          <a:custGeom>
            <a:avLst/>
            <a:gdLst/>
            <a:ahLst/>
            <a:cxnLst/>
            <a:rect l="l" t="t" r="r" b="b"/>
            <a:pathLst>
              <a:path w="8458200" h="1188720">
                <a:moveTo>
                  <a:pt x="0" y="1188720"/>
                </a:moveTo>
                <a:lnTo>
                  <a:pt x="8458200" y="1188720"/>
                </a:lnTo>
                <a:lnTo>
                  <a:pt x="8458200" y="0"/>
                </a:lnTo>
                <a:lnTo>
                  <a:pt x="0" y="0"/>
                </a:lnTo>
                <a:lnTo>
                  <a:pt x="0" y="1188720"/>
                </a:lnTo>
                <a:close/>
              </a:path>
            </a:pathLst>
          </a:custGeom>
          <a:noFill/>
        </p:spPr>
        <p:txBody>
          <a:bodyPr wrap="square" lIns="0" tIns="0" rIns="0" bIns="0" rtlCol="0"/>
          <a:lstStyle/>
          <a:p>
            <a:endParaRPr/>
          </a:p>
        </p:txBody>
      </p:sp>
      <p:sp>
        <p:nvSpPr>
          <p:cNvPr id="6" name="object 5"/>
          <p:cNvSpPr/>
          <p:nvPr/>
        </p:nvSpPr>
        <p:spPr>
          <a:xfrm flipH="1">
            <a:off x="5989318" y="533400"/>
            <a:ext cx="45719" cy="381000"/>
          </a:xfrm>
          <a:custGeom>
            <a:avLst/>
            <a:gdLst/>
            <a:ahLst/>
            <a:cxnLst/>
            <a:rect l="l" t="t" r="r" b="b"/>
            <a:pathLst>
              <a:path w="1270" h="837564">
                <a:moveTo>
                  <a:pt x="762" y="0"/>
                </a:moveTo>
                <a:lnTo>
                  <a:pt x="0" y="837438"/>
                </a:lnTo>
              </a:path>
            </a:pathLst>
          </a:custGeom>
          <a:ln w="9144">
            <a:solidFill>
              <a:schemeClr val="tx1"/>
            </a:solidFill>
          </a:ln>
        </p:spPr>
        <p:txBody>
          <a:bodyPr wrap="square" lIns="0" tIns="0" rIns="0" bIns="0" rtlCol="0"/>
          <a:lstStyle/>
          <a:p>
            <a:endParaRPr/>
          </a:p>
        </p:txBody>
      </p:sp>
      <p:sp>
        <p:nvSpPr>
          <p:cNvPr id="7" name="object 6"/>
          <p:cNvSpPr/>
          <p:nvPr/>
        </p:nvSpPr>
        <p:spPr>
          <a:xfrm>
            <a:off x="2541015" y="1669363"/>
            <a:ext cx="7519247" cy="171450"/>
          </a:xfrm>
          <a:custGeom>
            <a:avLst/>
            <a:gdLst/>
            <a:ahLst/>
            <a:cxnLst/>
            <a:rect l="l" t="t" r="r" b="b"/>
            <a:pathLst>
              <a:path w="5639434" h="171450">
                <a:moveTo>
                  <a:pt x="5489239" y="0"/>
                </a:moveTo>
                <a:lnTo>
                  <a:pt x="5481939" y="464"/>
                </a:lnTo>
                <a:lnTo>
                  <a:pt x="5475376" y="3643"/>
                </a:lnTo>
                <a:lnTo>
                  <a:pt x="5470397" y="9322"/>
                </a:lnTo>
                <a:lnTo>
                  <a:pt x="5467933" y="16444"/>
                </a:lnTo>
                <a:lnTo>
                  <a:pt x="5468397" y="23721"/>
                </a:lnTo>
                <a:lnTo>
                  <a:pt x="5471576" y="30307"/>
                </a:lnTo>
                <a:lnTo>
                  <a:pt x="5477256" y="35357"/>
                </a:lnTo>
                <a:lnTo>
                  <a:pt x="5530503" y="66453"/>
                </a:lnTo>
                <a:lnTo>
                  <a:pt x="5601208" y="66472"/>
                </a:lnTo>
                <a:lnTo>
                  <a:pt x="5601208" y="104572"/>
                </a:lnTo>
                <a:lnTo>
                  <a:pt x="5530686" y="104572"/>
                </a:lnTo>
                <a:lnTo>
                  <a:pt x="5477129" y="135814"/>
                </a:lnTo>
                <a:lnTo>
                  <a:pt x="5471521" y="140793"/>
                </a:lnTo>
                <a:lnTo>
                  <a:pt x="5468366" y="147355"/>
                </a:lnTo>
                <a:lnTo>
                  <a:pt x="5467877" y="154656"/>
                </a:lnTo>
                <a:lnTo>
                  <a:pt x="5470270" y="161849"/>
                </a:lnTo>
                <a:lnTo>
                  <a:pt x="5475321" y="167457"/>
                </a:lnTo>
                <a:lnTo>
                  <a:pt x="5481907" y="170612"/>
                </a:lnTo>
                <a:lnTo>
                  <a:pt x="5489184" y="171100"/>
                </a:lnTo>
                <a:lnTo>
                  <a:pt x="5496306" y="168707"/>
                </a:lnTo>
                <a:lnTo>
                  <a:pt x="5606265" y="104572"/>
                </a:lnTo>
                <a:lnTo>
                  <a:pt x="5601208" y="104572"/>
                </a:lnTo>
                <a:lnTo>
                  <a:pt x="5606298" y="104553"/>
                </a:lnTo>
                <a:lnTo>
                  <a:pt x="5638927" y="85522"/>
                </a:lnTo>
                <a:lnTo>
                  <a:pt x="5496433" y="2464"/>
                </a:lnTo>
                <a:lnTo>
                  <a:pt x="5489239" y="0"/>
                </a:lnTo>
                <a:close/>
              </a:path>
              <a:path w="5639434" h="171450">
                <a:moveTo>
                  <a:pt x="5563250" y="85576"/>
                </a:moveTo>
                <a:lnTo>
                  <a:pt x="5530719" y="104553"/>
                </a:lnTo>
                <a:lnTo>
                  <a:pt x="5601208" y="104572"/>
                </a:lnTo>
                <a:lnTo>
                  <a:pt x="5601208" y="102032"/>
                </a:lnTo>
                <a:lnTo>
                  <a:pt x="5591429" y="102032"/>
                </a:lnTo>
                <a:lnTo>
                  <a:pt x="5563250" y="85576"/>
                </a:lnTo>
                <a:close/>
              </a:path>
              <a:path w="5639434" h="171450">
                <a:moveTo>
                  <a:pt x="0" y="64948"/>
                </a:moveTo>
                <a:lnTo>
                  <a:pt x="0" y="103048"/>
                </a:lnTo>
                <a:lnTo>
                  <a:pt x="5530719" y="104553"/>
                </a:lnTo>
                <a:lnTo>
                  <a:pt x="5563250" y="85576"/>
                </a:lnTo>
                <a:lnTo>
                  <a:pt x="5530503" y="66453"/>
                </a:lnTo>
                <a:lnTo>
                  <a:pt x="0" y="64948"/>
                </a:lnTo>
                <a:close/>
              </a:path>
              <a:path w="5639434" h="171450">
                <a:moveTo>
                  <a:pt x="5591429" y="69139"/>
                </a:moveTo>
                <a:lnTo>
                  <a:pt x="5563250" y="85576"/>
                </a:lnTo>
                <a:lnTo>
                  <a:pt x="5591429" y="102032"/>
                </a:lnTo>
                <a:lnTo>
                  <a:pt x="5591429" y="69139"/>
                </a:lnTo>
                <a:close/>
              </a:path>
              <a:path w="5639434" h="171450">
                <a:moveTo>
                  <a:pt x="5601208" y="69139"/>
                </a:moveTo>
                <a:lnTo>
                  <a:pt x="5591429" y="69139"/>
                </a:lnTo>
                <a:lnTo>
                  <a:pt x="5591429" y="102032"/>
                </a:lnTo>
                <a:lnTo>
                  <a:pt x="5601208" y="102032"/>
                </a:lnTo>
                <a:lnTo>
                  <a:pt x="5601208" y="69139"/>
                </a:lnTo>
                <a:close/>
              </a:path>
              <a:path w="5639434" h="171450">
                <a:moveTo>
                  <a:pt x="5530503" y="66453"/>
                </a:moveTo>
                <a:lnTo>
                  <a:pt x="5563250" y="85576"/>
                </a:lnTo>
                <a:lnTo>
                  <a:pt x="5591429" y="69139"/>
                </a:lnTo>
                <a:lnTo>
                  <a:pt x="5601208" y="69139"/>
                </a:lnTo>
                <a:lnTo>
                  <a:pt x="5601208" y="66472"/>
                </a:lnTo>
                <a:lnTo>
                  <a:pt x="5530503" y="66453"/>
                </a:lnTo>
                <a:close/>
              </a:path>
            </a:pathLst>
          </a:custGeom>
          <a:noFill/>
        </p:spPr>
        <p:txBody>
          <a:bodyPr wrap="square" lIns="0" tIns="0" rIns="0" bIns="0" rtlCol="0"/>
          <a:lstStyle/>
          <a:p>
            <a:endParaRPr/>
          </a:p>
        </p:txBody>
      </p:sp>
      <p:sp>
        <p:nvSpPr>
          <p:cNvPr id="8" name="object 7"/>
          <p:cNvSpPr/>
          <p:nvPr/>
        </p:nvSpPr>
        <p:spPr>
          <a:xfrm>
            <a:off x="5844031" y="1318387"/>
            <a:ext cx="3098800" cy="103505"/>
          </a:xfrm>
          <a:custGeom>
            <a:avLst/>
            <a:gdLst/>
            <a:ahLst/>
            <a:cxnLst/>
            <a:rect l="l" t="t" r="r" b="b"/>
            <a:pathLst>
              <a:path w="2324100" h="103505">
                <a:moveTo>
                  <a:pt x="2313209" y="45338"/>
                </a:moveTo>
                <a:lnTo>
                  <a:pt x="2311527" y="45338"/>
                </a:lnTo>
                <a:lnTo>
                  <a:pt x="2311527" y="58038"/>
                </a:lnTo>
                <a:lnTo>
                  <a:pt x="2288075" y="58055"/>
                </a:lnTo>
                <a:lnTo>
                  <a:pt x="2229104" y="92455"/>
                </a:lnTo>
                <a:lnTo>
                  <a:pt x="2228087" y="96392"/>
                </a:lnTo>
                <a:lnTo>
                  <a:pt x="2231644" y="102488"/>
                </a:lnTo>
                <a:lnTo>
                  <a:pt x="2235580" y="103504"/>
                </a:lnTo>
                <a:lnTo>
                  <a:pt x="2238502" y="101726"/>
                </a:lnTo>
                <a:lnTo>
                  <a:pt x="2324100" y="51688"/>
                </a:lnTo>
                <a:lnTo>
                  <a:pt x="2313209" y="45338"/>
                </a:lnTo>
                <a:close/>
              </a:path>
              <a:path w="2324100" h="103505">
                <a:moveTo>
                  <a:pt x="2288077" y="45355"/>
                </a:moveTo>
                <a:lnTo>
                  <a:pt x="0" y="46989"/>
                </a:lnTo>
                <a:lnTo>
                  <a:pt x="0" y="59689"/>
                </a:lnTo>
                <a:lnTo>
                  <a:pt x="2288075" y="58055"/>
                </a:lnTo>
                <a:lnTo>
                  <a:pt x="2298977" y="51696"/>
                </a:lnTo>
                <a:lnTo>
                  <a:pt x="2288077" y="45355"/>
                </a:lnTo>
                <a:close/>
              </a:path>
              <a:path w="2324100" h="103505">
                <a:moveTo>
                  <a:pt x="2298977" y="51696"/>
                </a:moveTo>
                <a:lnTo>
                  <a:pt x="2288075" y="58055"/>
                </a:lnTo>
                <a:lnTo>
                  <a:pt x="2311527" y="58038"/>
                </a:lnTo>
                <a:lnTo>
                  <a:pt x="2311527" y="57150"/>
                </a:lnTo>
                <a:lnTo>
                  <a:pt x="2308352" y="57150"/>
                </a:lnTo>
                <a:lnTo>
                  <a:pt x="2298977" y="51696"/>
                </a:lnTo>
                <a:close/>
              </a:path>
              <a:path w="2324100" h="103505">
                <a:moveTo>
                  <a:pt x="2308352" y="46227"/>
                </a:moveTo>
                <a:lnTo>
                  <a:pt x="2298977" y="51696"/>
                </a:lnTo>
                <a:lnTo>
                  <a:pt x="2308352" y="57150"/>
                </a:lnTo>
                <a:lnTo>
                  <a:pt x="2308352" y="46227"/>
                </a:lnTo>
                <a:close/>
              </a:path>
              <a:path w="2324100" h="103505">
                <a:moveTo>
                  <a:pt x="2311527" y="46227"/>
                </a:moveTo>
                <a:lnTo>
                  <a:pt x="2308352" y="46227"/>
                </a:lnTo>
                <a:lnTo>
                  <a:pt x="2308352" y="57150"/>
                </a:lnTo>
                <a:lnTo>
                  <a:pt x="2311527" y="57150"/>
                </a:lnTo>
                <a:lnTo>
                  <a:pt x="2311527" y="46227"/>
                </a:lnTo>
                <a:close/>
              </a:path>
              <a:path w="2324100" h="103505">
                <a:moveTo>
                  <a:pt x="2311527" y="45338"/>
                </a:moveTo>
                <a:lnTo>
                  <a:pt x="2288077" y="45355"/>
                </a:lnTo>
                <a:lnTo>
                  <a:pt x="2298977" y="51696"/>
                </a:lnTo>
                <a:lnTo>
                  <a:pt x="2308352" y="46227"/>
                </a:lnTo>
                <a:lnTo>
                  <a:pt x="2311527" y="46227"/>
                </a:lnTo>
                <a:lnTo>
                  <a:pt x="2311527" y="45338"/>
                </a:lnTo>
                <a:close/>
              </a:path>
              <a:path w="2324100" h="103505">
                <a:moveTo>
                  <a:pt x="2235454" y="0"/>
                </a:moveTo>
                <a:lnTo>
                  <a:pt x="2231517" y="1015"/>
                </a:lnTo>
                <a:lnTo>
                  <a:pt x="2229866" y="4063"/>
                </a:lnTo>
                <a:lnTo>
                  <a:pt x="2228087" y="7112"/>
                </a:lnTo>
                <a:lnTo>
                  <a:pt x="2229104" y="11049"/>
                </a:lnTo>
                <a:lnTo>
                  <a:pt x="2288077" y="45355"/>
                </a:lnTo>
                <a:lnTo>
                  <a:pt x="2313209" y="45338"/>
                </a:lnTo>
                <a:lnTo>
                  <a:pt x="2235454" y="0"/>
                </a:lnTo>
                <a:close/>
              </a:path>
            </a:pathLst>
          </a:custGeom>
          <a:noFill/>
        </p:spPr>
        <p:txBody>
          <a:bodyPr wrap="square" lIns="0" tIns="0" rIns="0" bIns="0" rtlCol="0"/>
          <a:lstStyle/>
          <a:p>
            <a:endParaRPr/>
          </a:p>
        </p:txBody>
      </p:sp>
      <p:sp>
        <p:nvSpPr>
          <p:cNvPr id="9" name="object 8"/>
          <p:cNvSpPr/>
          <p:nvPr/>
        </p:nvSpPr>
        <p:spPr>
          <a:xfrm>
            <a:off x="9844560" y="1753236"/>
            <a:ext cx="228600" cy="381635"/>
          </a:xfrm>
          <a:custGeom>
            <a:avLst/>
            <a:gdLst/>
            <a:ahLst/>
            <a:cxnLst/>
            <a:rect l="l" t="t" r="r" b="b"/>
            <a:pathLst>
              <a:path w="171450" h="381635">
                <a:moveTo>
                  <a:pt x="16551" y="209899"/>
                </a:moveTo>
                <a:lnTo>
                  <a:pt x="9376" y="212343"/>
                </a:lnTo>
                <a:lnTo>
                  <a:pt x="3694" y="217322"/>
                </a:lnTo>
                <a:lnTo>
                  <a:pt x="502" y="223885"/>
                </a:lnTo>
                <a:lnTo>
                  <a:pt x="0" y="231185"/>
                </a:lnTo>
                <a:lnTo>
                  <a:pt x="2391" y="238378"/>
                </a:lnTo>
                <a:lnTo>
                  <a:pt x="84941" y="381253"/>
                </a:lnTo>
                <a:lnTo>
                  <a:pt x="107134" y="343535"/>
                </a:lnTo>
                <a:lnTo>
                  <a:pt x="104118" y="343535"/>
                </a:lnTo>
                <a:lnTo>
                  <a:pt x="66018" y="343280"/>
                </a:lnTo>
                <a:lnTo>
                  <a:pt x="66330" y="272859"/>
                </a:lnTo>
                <a:lnTo>
                  <a:pt x="35411" y="219328"/>
                </a:lnTo>
                <a:lnTo>
                  <a:pt x="30378" y="213629"/>
                </a:lnTo>
                <a:lnTo>
                  <a:pt x="23822" y="210407"/>
                </a:lnTo>
                <a:lnTo>
                  <a:pt x="16551" y="209899"/>
                </a:lnTo>
                <a:close/>
              </a:path>
              <a:path w="171450" h="381635">
                <a:moveTo>
                  <a:pt x="66330" y="272859"/>
                </a:moveTo>
                <a:lnTo>
                  <a:pt x="66018" y="343280"/>
                </a:lnTo>
                <a:lnTo>
                  <a:pt x="104118" y="343535"/>
                </a:lnTo>
                <a:lnTo>
                  <a:pt x="104161" y="333882"/>
                </a:lnTo>
                <a:lnTo>
                  <a:pt x="68685" y="333755"/>
                </a:lnTo>
                <a:lnTo>
                  <a:pt x="85256" y="305625"/>
                </a:lnTo>
                <a:lnTo>
                  <a:pt x="66330" y="272859"/>
                </a:lnTo>
                <a:close/>
              </a:path>
              <a:path w="171450" h="381635">
                <a:moveTo>
                  <a:pt x="154781" y="210512"/>
                </a:moveTo>
                <a:lnTo>
                  <a:pt x="104430" y="273075"/>
                </a:lnTo>
                <a:lnTo>
                  <a:pt x="104118" y="343535"/>
                </a:lnTo>
                <a:lnTo>
                  <a:pt x="107134" y="343535"/>
                </a:lnTo>
                <a:lnTo>
                  <a:pt x="168634" y="239013"/>
                </a:lnTo>
                <a:lnTo>
                  <a:pt x="171100" y="231892"/>
                </a:lnTo>
                <a:lnTo>
                  <a:pt x="170650" y="224615"/>
                </a:lnTo>
                <a:lnTo>
                  <a:pt x="167509" y="218029"/>
                </a:lnTo>
                <a:lnTo>
                  <a:pt x="161903" y="212978"/>
                </a:lnTo>
                <a:lnTo>
                  <a:pt x="154781" y="210512"/>
                </a:lnTo>
                <a:close/>
              </a:path>
              <a:path w="171450" h="381635">
                <a:moveTo>
                  <a:pt x="85256" y="305625"/>
                </a:moveTo>
                <a:lnTo>
                  <a:pt x="68685" y="333755"/>
                </a:lnTo>
                <a:lnTo>
                  <a:pt x="101578" y="333882"/>
                </a:lnTo>
                <a:lnTo>
                  <a:pt x="85256" y="305625"/>
                </a:lnTo>
                <a:close/>
              </a:path>
              <a:path w="171450" h="381635">
                <a:moveTo>
                  <a:pt x="104430" y="273075"/>
                </a:moveTo>
                <a:lnTo>
                  <a:pt x="85256" y="305625"/>
                </a:lnTo>
                <a:lnTo>
                  <a:pt x="101578" y="333882"/>
                </a:lnTo>
                <a:lnTo>
                  <a:pt x="104161" y="333882"/>
                </a:lnTo>
                <a:lnTo>
                  <a:pt x="104430" y="273075"/>
                </a:lnTo>
                <a:close/>
              </a:path>
              <a:path w="171450" h="381635">
                <a:moveTo>
                  <a:pt x="67542" y="0"/>
                </a:moveTo>
                <a:lnTo>
                  <a:pt x="66577" y="217322"/>
                </a:lnTo>
                <a:lnTo>
                  <a:pt x="66455" y="273075"/>
                </a:lnTo>
                <a:lnTo>
                  <a:pt x="85256" y="305625"/>
                </a:lnTo>
                <a:lnTo>
                  <a:pt x="104430" y="273075"/>
                </a:lnTo>
                <a:lnTo>
                  <a:pt x="105642" y="253"/>
                </a:lnTo>
                <a:lnTo>
                  <a:pt x="67542" y="0"/>
                </a:lnTo>
                <a:close/>
              </a:path>
            </a:pathLst>
          </a:custGeom>
          <a:noFill/>
        </p:spPr>
        <p:txBody>
          <a:bodyPr wrap="square" lIns="0" tIns="0" rIns="0" bIns="0" rtlCol="0"/>
          <a:lstStyle/>
          <a:p>
            <a:endParaRPr/>
          </a:p>
        </p:txBody>
      </p:sp>
      <p:sp>
        <p:nvSpPr>
          <p:cNvPr id="10" name="object 9"/>
          <p:cNvSpPr/>
          <p:nvPr/>
        </p:nvSpPr>
        <p:spPr>
          <a:xfrm>
            <a:off x="2425389" y="1754886"/>
            <a:ext cx="228600" cy="610235"/>
          </a:xfrm>
          <a:custGeom>
            <a:avLst/>
            <a:gdLst/>
            <a:ahLst/>
            <a:cxnLst/>
            <a:rect l="l" t="t" r="r" b="b"/>
            <a:pathLst>
              <a:path w="171450" h="610235">
                <a:moveTo>
                  <a:pt x="16551" y="438497"/>
                </a:moveTo>
                <a:lnTo>
                  <a:pt x="9376" y="440943"/>
                </a:lnTo>
                <a:lnTo>
                  <a:pt x="3694" y="445922"/>
                </a:lnTo>
                <a:lnTo>
                  <a:pt x="502" y="452485"/>
                </a:lnTo>
                <a:lnTo>
                  <a:pt x="0" y="459785"/>
                </a:lnTo>
                <a:lnTo>
                  <a:pt x="2391" y="466978"/>
                </a:lnTo>
                <a:lnTo>
                  <a:pt x="85195" y="609726"/>
                </a:lnTo>
                <a:lnTo>
                  <a:pt x="107376" y="571880"/>
                </a:lnTo>
                <a:lnTo>
                  <a:pt x="66272" y="571880"/>
                </a:lnTo>
                <a:lnTo>
                  <a:pt x="66460" y="501351"/>
                </a:lnTo>
                <a:lnTo>
                  <a:pt x="35411" y="447801"/>
                </a:lnTo>
                <a:lnTo>
                  <a:pt x="30378" y="442176"/>
                </a:lnTo>
                <a:lnTo>
                  <a:pt x="23822" y="438991"/>
                </a:lnTo>
                <a:lnTo>
                  <a:pt x="16551" y="438497"/>
                </a:lnTo>
                <a:close/>
              </a:path>
              <a:path w="171450" h="610235">
                <a:moveTo>
                  <a:pt x="66460" y="501351"/>
                </a:moveTo>
                <a:lnTo>
                  <a:pt x="66272" y="571880"/>
                </a:lnTo>
                <a:lnTo>
                  <a:pt x="104372" y="571880"/>
                </a:lnTo>
                <a:lnTo>
                  <a:pt x="104397" y="562355"/>
                </a:lnTo>
                <a:lnTo>
                  <a:pt x="68812" y="562228"/>
                </a:lnTo>
                <a:lnTo>
                  <a:pt x="85391" y="534000"/>
                </a:lnTo>
                <a:lnTo>
                  <a:pt x="66460" y="501351"/>
                </a:lnTo>
                <a:close/>
              </a:path>
              <a:path w="171450" h="610235">
                <a:moveTo>
                  <a:pt x="154781" y="438858"/>
                </a:moveTo>
                <a:lnTo>
                  <a:pt x="104566" y="501351"/>
                </a:lnTo>
                <a:lnTo>
                  <a:pt x="104372" y="571880"/>
                </a:lnTo>
                <a:lnTo>
                  <a:pt x="107376" y="571880"/>
                </a:lnTo>
                <a:lnTo>
                  <a:pt x="168634" y="467360"/>
                </a:lnTo>
                <a:lnTo>
                  <a:pt x="171100" y="460238"/>
                </a:lnTo>
                <a:lnTo>
                  <a:pt x="170650" y="452961"/>
                </a:lnTo>
                <a:lnTo>
                  <a:pt x="167509" y="446375"/>
                </a:lnTo>
                <a:lnTo>
                  <a:pt x="161903" y="441325"/>
                </a:lnTo>
                <a:lnTo>
                  <a:pt x="154781" y="438858"/>
                </a:lnTo>
                <a:close/>
              </a:path>
              <a:path w="171450" h="610235">
                <a:moveTo>
                  <a:pt x="85391" y="534000"/>
                </a:moveTo>
                <a:lnTo>
                  <a:pt x="68812" y="562228"/>
                </a:lnTo>
                <a:lnTo>
                  <a:pt x="101832" y="562355"/>
                </a:lnTo>
                <a:lnTo>
                  <a:pt x="85391" y="534000"/>
                </a:lnTo>
                <a:close/>
              </a:path>
              <a:path w="171450" h="610235">
                <a:moveTo>
                  <a:pt x="104560" y="501362"/>
                </a:moveTo>
                <a:lnTo>
                  <a:pt x="85391" y="534000"/>
                </a:lnTo>
                <a:lnTo>
                  <a:pt x="101832" y="562355"/>
                </a:lnTo>
                <a:lnTo>
                  <a:pt x="104397" y="562355"/>
                </a:lnTo>
                <a:lnTo>
                  <a:pt x="104560" y="501362"/>
                </a:lnTo>
                <a:close/>
              </a:path>
              <a:path w="171450" h="610235">
                <a:moveTo>
                  <a:pt x="105896" y="0"/>
                </a:moveTo>
                <a:lnTo>
                  <a:pt x="67796" y="0"/>
                </a:lnTo>
                <a:lnTo>
                  <a:pt x="66466" y="501362"/>
                </a:lnTo>
                <a:lnTo>
                  <a:pt x="85391" y="534000"/>
                </a:lnTo>
                <a:lnTo>
                  <a:pt x="104560" y="501362"/>
                </a:lnTo>
                <a:lnTo>
                  <a:pt x="105896" y="0"/>
                </a:lnTo>
                <a:close/>
              </a:path>
            </a:pathLst>
          </a:custGeom>
          <a:noFill/>
        </p:spPr>
        <p:txBody>
          <a:bodyPr wrap="square" lIns="0" tIns="0" rIns="0" bIns="0" rtlCol="0"/>
          <a:lstStyle/>
          <a:p>
            <a:endParaRPr/>
          </a:p>
        </p:txBody>
      </p:sp>
      <p:sp>
        <p:nvSpPr>
          <p:cNvPr id="11" name="object 10"/>
          <p:cNvSpPr/>
          <p:nvPr/>
        </p:nvSpPr>
        <p:spPr>
          <a:xfrm>
            <a:off x="610616" y="2210561"/>
            <a:ext cx="3860800" cy="762000"/>
          </a:xfrm>
          <a:custGeom>
            <a:avLst/>
            <a:gdLst/>
            <a:ahLst/>
            <a:cxnLst/>
            <a:rect l="l" t="t" r="r" b="b"/>
            <a:pathLst>
              <a:path w="2895600" h="762000">
                <a:moveTo>
                  <a:pt x="0" y="762000"/>
                </a:moveTo>
                <a:lnTo>
                  <a:pt x="2895600" y="762000"/>
                </a:lnTo>
                <a:lnTo>
                  <a:pt x="2895600" y="0"/>
                </a:lnTo>
                <a:lnTo>
                  <a:pt x="0" y="0"/>
                </a:lnTo>
                <a:lnTo>
                  <a:pt x="0" y="762000"/>
                </a:lnTo>
                <a:close/>
              </a:path>
            </a:pathLst>
          </a:custGeom>
          <a:noFill/>
        </p:spPr>
        <p:txBody>
          <a:bodyPr wrap="square" lIns="0" tIns="0" rIns="0" bIns="0" rtlCol="0"/>
          <a:lstStyle/>
          <a:p>
            <a:endParaRPr/>
          </a:p>
        </p:txBody>
      </p:sp>
      <p:sp>
        <p:nvSpPr>
          <p:cNvPr id="12" name="object 11"/>
          <p:cNvSpPr txBox="1"/>
          <p:nvPr/>
        </p:nvSpPr>
        <p:spPr>
          <a:xfrm>
            <a:off x="1219200" y="1600200"/>
            <a:ext cx="3657600" cy="4126130"/>
          </a:xfrm>
          <a:prstGeom prst="rect">
            <a:avLst/>
          </a:prstGeom>
          <a:noFill/>
          <a:ln w="12700">
            <a:solidFill>
              <a:srgbClr val="385D89"/>
            </a:solidFill>
          </a:ln>
        </p:spPr>
        <p:txBody>
          <a:bodyPr vert="horz" wrap="square" lIns="0" tIns="144145" rIns="0" bIns="0" rtlCol="0">
            <a:spAutoFit/>
          </a:bodyPr>
          <a:lstStyle/>
          <a:p>
            <a:pPr marL="210185" algn="ctr">
              <a:lnSpc>
                <a:spcPct val="100000"/>
              </a:lnSpc>
              <a:spcBef>
                <a:spcPts val="1135"/>
              </a:spcBef>
            </a:pPr>
            <a:r>
              <a:rPr lang="en-US" sz="2400" b="1" spc="-15" dirty="0">
                <a:latin typeface="Calibri"/>
                <a:cs typeface="Calibri"/>
              </a:rPr>
              <a:t>REVENUE</a:t>
            </a:r>
            <a:r>
              <a:rPr lang="en-US" sz="2400" b="1" spc="-20" dirty="0">
                <a:latin typeface="Calibri"/>
                <a:cs typeface="Calibri"/>
              </a:rPr>
              <a:t> </a:t>
            </a:r>
            <a:r>
              <a:rPr lang="en-US" sz="2400" b="1" spc="-10" dirty="0">
                <a:latin typeface="Calibri"/>
                <a:cs typeface="Calibri"/>
              </a:rPr>
              <a:t>RECEIPTS</a:t>
            </a:r>
          </a:p>
          <a:p>
            <a:pPr marL="461963" indent="-461963">
              <a:spcBef>
                <a:spcPts val="1135"/>
              </a:spcBef>
              <a:buFont typeface="Wingdings" pitchFamily="2" charset="2"/>
              <a:buChar char="v"/>
            </a:pPr>
            <a:r>
              <a:rPr lang="en-US" sz="2400" spc="-95" dirty="0">
                <a:cs typeface="Calibri"/>
              </a:rPr>
              <a:t>TAX</a:t>
            </a:r>
            <a:r>
              <a:rPr lang="en-US" sz="2400" spc="-35" dirty="0">
                <a:cs typeface="Calibri"/>
              </a:rPr>
              <a:t> </a:t>
            </a:r>
            <a:r>
              <a:rPr lang="en-US" sz="2400" spc="-5" dirty="0">
                <a:cs typeface="Calibri"/>
              </a:rPr>
              <a:t>REVENUE</a:t>
            </a:r>
          </a:p>
          <a:p>
            <a:pPr marL="968375" indent="-344488">
              <a:lnSpc>
                <a:spcPct val="100000"/>
              </a:lnSpc>
              <a:spcBef>
                <a:spcPts val="95"/>
              </a:spcBef>
              <a:buFont typeface="Wingdings" pitchFamily="2" charset="2"/>
              <a:buChar char="§"/>
              <a:tabLst>
                <a:tab pos="914400" algn="l"/>
              </a:tabLst>
            </a:pPr>
            <a:r>
              <a:rPr lang="en-US" sz="2400" spc="-10" dirty="0">
                <a:cs typeface="Calibri"/>
              </a:rPr>
              <a:t>Direct</a:t>
            </a:r>
            <a:r>
              <a:rPr lang="en-US" sz="2400" spc="-80" dirty="0">
                <a:cs typeface="Calibri"/>
              </a:rPr>
              <a:t> </a:t>
            </a:r>
            <a:r>
              <a:rPr lang="en-US" sz="2400" spc="-50" dirty="0">
                <a:cs typeface="Calibri"/>
              </a:rPr>
              <a:t>taxes</a:t>
            </a:r>
            <a:endParaRPr lang="en-US" sz="2400" dirty="0">
              <a:cs typeface="Calibri"/>
            </a:endParaRPr>
          </a:p>
          <a:p>
            <a:pPr marL="968375" indent="-344488">
              <a:lnSpc>
                <a:spcPct val="100000"/>
              </a:lnSpc>
              <a:spcBef>
                <a:spcPts val="1710"/>
              </a:spcBef>
              <a:buFont typeface="Wingdings" pitchFamily="2" charset="2"/>
              <a:buChar char="§"/>
              <a:tabLst>
                <a:tab pos="914400" algn="l"/>
              </a:tabLst>
            </a:pPr>
            <a:r>
              <a:rPr lang="en-US" sz="2400" spc="-5" dirty="0">
                <a:cs typeface="Calibri"/>
              </a:rPr>
              <a:t>Indirect</a:t>
            </a:r>
            <a:r>
              <a:rPr lang="en-US" sz="2400" spc="-70" dirty="0">
                <a:cs typeface="Calibri"/>
              </a:rPr>
              <a:t> </a:t>
            </a:r>
            <a:r>
              <a:rPr lang="en-US" sz="2400" spc="-45" dirty="0">
                <a:cs typeface="Calibri"/>
              </a:rPr>
              <a:t>taxes</a:t>
            </a:r>
          </a:p>
          <a:p>
            <a:pPr marL="461963" indent="-415925">
              <a:spcBef>
                <a:spcPts val="1710"/>
              </a:spcBef>
              <a:buFont typeface="Wingdings" pitchFamily="2" charset="2"/>
              <a:buChar char="v"/>
              <a:tabLst>
                <a:tab pos="515938" algn="l"/>
              </a:tabLst>
            </a:pPr>
            <a:r>
              <a:rPr lang="en-US" sz="2400" spc="-10" dirty="0">
                <a:cs typeface="Calibri"/>
              </a:rPr>
              <a:t>NON </a:t>
            </a:r>
            <a:r>
              <a:rPr lang="en-US" sz="2400" spc="-75" dirty="0">
                <a:cs typeface="Calibri"/>
              </a:rPr>
              <a:t>TAX</a:t>
            </a:r>
            <a:r>
              <a:rPr lang="en-US" sz="2400" dirty="0">
                <a:cs typeface="Calibri"/>
              </a:rPr>
              <a:t> </a:t>
            </a:r>
            <a:r>
              <a:rPr lang="en-US" sz="2400" spc="-10" dirty="0">
                <a:cs typeface="Calibri"/>
              </a:rPr>
              <a:t>REVENUE</a:t>
            </a:r>
          </a:p>
          <a:p>
            <a:pPr marL="914400" indent="-290513">
              <a:spcBef>
                <a:spcPts val="1710"/>
              </a:spcBef>
              <a:buFont typeface="Wingdings" pitchFamily="2" charset="2"/>
              <a:buChar char="§"/>
              <a:tabLst>
                <a:tab pos="515938" algn="l"/>
              </a:tabLst>
            </a:pPr>
            <a:r>
              <a:rPr lang="en-US" sz="2400" spc="-10" dirty="0">
                <a:cs typeface="Calibri"/>
              </a:rPr>
              <a:t>Profits from </a:t>
            </a:r>
            <a:r>
              <a:rPr lang="en-US" sz="2400" spc="-10" dirty="0" err="1">
                <a:cs typeface="Calibri"/>
              </a:rPr>
              <a:t>govt</a:t>
            </a:r>
            <a:r>
              <a:rPr lang="en-US" sz="2400" spc="-10" dirty="0">
                <a:cs typeface="Calibri"/>
              </a:rPr>
              <a:t> </a:t>
            </a:r>
            <a:r>
              <a:rPr lang="en-US" sz="2400" spc="-5" dirty="0">
                <a:cs typeface="Calibri"/>
              </a:rPr>
              <a:t>financial  institutions</a:t>
            </a:r>
          </a:p>
          <a:p>
            <a:pPr marL="914400" indent="-290513">
              <a:spcBef>
                <a:spcPts val="1710"/>
              </a:spcBef>
              <a:buFont typeface="Wingdings" pitchFamily="2" charset="2"/>
              <a:buChar char="§"/>
              <a:tabLst>
                <a:tab pos="515938" algn="l"/>
              </a:tabLst>
            </a:pPr>
            <a:r>
              <a:rPr lang="en-US" sz="2400" spc="-5" dirty="0">
                <a:cs typeface="Calibri"/>
              </a:rPr>
              <a:t>PSU</a:t>
            </a:r>
            <a:endParaRPr lang="en-US" sz="2400" dirty="0">
              <a:latin typeface="Calibri"/>
              <a:cs typeface="Calibri"/>
            </a:endParaRPr>
          </a:p>
        </p:txBody>
      </p:sp>
      <p:sp>
        <p:nvSpPr>
          <p:cNvPr id="13" name="object 12"/>
          <p:cNvSpPr/>
          <p:nvPr/>
        </p:nvSpPr>
        <p:spPr>
          <a:xfrm>
            <a:off x="6909815" y="2134361"/>
            <a:ext cx="4470400" cy="838200"/>
          </a:xfrm>
          <a:custGeom>
            <a:avLst/>
            <a:gdLst/>
            <a:ahLst/>
            <a:cxnLst/>
            <a:rect l="l" t="t" r="r" b="b"/>
            <a:pathLst>
              <a:path w="3352800" h="838200">
                <a:moveTo>
                  <a:pt x="0" y="838200"/>
                </a:moveTo>
                <a:lnTo>
                  <a:pt x="3352799" y="838200"/>
                </a:lnTo>
                <a:lnTo>
                  <a:pt x="3352799" y="0"/>
                </a:lnTo>
                <a:lnTo>
                  <a:pt x="0" y="0"/>
                </a:lnTo>
                <a:lnTo>
                  <a:pt x="0" y="838200"/>
                </a:lnTo>
                <a:close/>
              </a:path>
            </a:pathLst>
          </a:custGeom>
          <a:noFill/>
        </p:spPr>
        <p:txBody>
          <a:bodyPr wrap="square" lIns="0" tIns="0" rIns="0" bIns="0" rtlCol="0"/>
          <a:lstStyle/>
          <a:p>
            <a:endParaRPr/>
          </a:p>
        </p:txBody>
      </p:sp>
      <p:sp>
        <p:nvSpPr>
          <p:cNvPr id="15" name="object 14"/>
          <p:cNvSpPr txBox="1"/>
          <p:nvPr/>
        </p:nvSpPr>
        <p:spPr>
          <a:xfrm>
            <a:off x="7391400" y="1524000"/>
            <a:ext cx="3505200" cy="4263347"/>
          </a:xfrm>
          <a:prstGeom prst="rect">
            <a:avLst/>
          </a:prstGeom>
          <a:noFill/>
          <a:ln w="12700">
            <a:solidFill>
              <a:schemeClr val="tx1"/>
            </a:solidFill>
          </a:ln>
        </p:spPr>
        <p:txBody>
          <a:bodyPr vert="horz" wrap="square" lIns="0" tIns="13335" rIns="0" bIns="0" rtlCol="0">
            <a:spAutoFit/>
          </a:bodyPr>
          <a:lstStyle/>
          <a:p>
            <a:pPr marL="461963" indent="-407988" algn="ctr">
              <a:lnSpc>
                <a:spcPct val="100000"/>
              </a:lnSpc>
              <a:spcBef>
                <a:spcPts val="105"/>
              </a:spcBef>
              <a:tabLst>
                <a:tab pos="914400" algn="l"/>
              </a:tabLst>
            </a:pPr>
            <a:r>
              <a:rPr lang="en-US" sz="2400" b="1" spc="-10" dirty="0">
                <a:cs typeface="Calibri"/>
              </a:rPr>
              <a:t>CAPITAL</a:t>
            </a:r>
            <a:r>
              <a:rPr lang="en-US" sz="2400" b="1" spc="-45" dirty="0">
                <a:cs typeface="Calibri"/>
              </a:rPr>
              <a:t> </a:t>
            </a:r>
            <a:r>
              <a:rPr lang="en-US" sz="2400" b="1" spc="-10" dirty="0">
                <a:cs typeface="Calibri"/>
              </a:rPr>
              <a:t>RECEIPTS</a:t>
            </a:r>
          </a:p>
          <a:p>
            <a:pPr marL="461963" indent="-407988" algn="just">
              <a:lnSpc>
                <a:spcPts val="2485"/>
              </a:lnSpc>
              <a:buFont typeface="Wingdings" pitchFamily="2" charset="2"/>
              <a:buChar char="v"/>
            </a:pPr>
            <a:r>
              <a:rPr lang="en-US" sz="2400" spc="-50" dirty="0">
                <a:cs typeface="Calibri"/>
              </a:rPr>
              <a:t>Payments </a:t>
            </a:r>
            <a:r>
              <a:rPr lang="en-US" sz="2400" spc="-5" dirty="0">
                <a:cs typeface="Calibri"/>
              </a:rPr>
              <a:t>of</a:t>
            </a:r>
            <a:r>
              <a:rPr lang="en-US" sz="2400" spc="5" dirty="0">
                <a:cs typeface="Calibri"/>
              </a:rPr>
              <a:t> </a:t>
            </a:r>
            <a:r>
              <a:rPr lang="en-US" sz="2400" spc="-10" dirty="0">
                <a:cs typeface="Calibri"/>
              </a:rPr>
              <a:t>interests p</a:t>
            </a:r>
            <a:r>
              <a:rPr lang="en-US" sz="2400" spc="-50" dirty="0">
                <a:cs typeface="Calibri"/>
              </a:rPr>
              <a:t>aid </a:t>
            </a:r>
            <a:r>
              <a:rPr lang="en-US" sz="2400" spc="-40" dirty="0">
                <a:cs typeface="Calibri"/>
              </a:rPr>
              <a:t>by </a:t>
            </a:r>
            <a:r>
              <a:rPr lang="en-US" sz="2400" spc="-85" dirty="0">
                <a:cs typeface="Calibri"/>
              </a:rPr>
              <a:t>state </a:t>
            </a:r>
            <a:r>
              <a:rPr lang="en-US" sz="2400" spc="-15" dirty="0" err="1">
                <a:cs typeface="Calibri"/>
              </a:rPr>
              <a:t>govts</a:t>
            </a:r>
            <a:r>
              <a:rPr lang="en-US" sz="2400" spc="-15" dirty="0">
                <a:cs typeface="Calibri"/>
              </a:rPr>
              <a:t> and </a:t>
            </a:r>
            <a:r>
              <a:rPr lang="en-US" sz="2400" dirty="0">
                <a:cs typeface="Calibri"/>
              </a:rPr>
              <a:t>  </a:t>
            </a:r>
            <a:r>
              <a:rPr lang="en-US" sz="2400" spc="-15" dirty="0">
                <a:cs typeface="Calibri"/>
              </a:rPr>
              <a:t>local bodies </a:t>
            </a:r>
            <a:r>
              <a:rPr lang="en-US" sz="2400" spc="-5" dirty="0">
                <a:cs typeface="Calibri"/>
              </a:rPr>
              <a:t>on</a:t>
            </a:r>
            <a:r>
              <a:rPr lang="en-US" sz="2400" spc="-40" dirty="0">
                <a:cs typeface="Calibri"/>
              </a:rPr>
              <a:t> </a:t>
            </a:r>
            <a:r>
              <a:rPr lang="en-US" sz="2400" spc="-20" dirty="0">
                <a:cs typeface="Calibri"/>
              </a:rPr>
              <a:t>loans  </a:t>
            </a:r>
            <a:r>
              <a:rPr lang="en-US" sz="2400" spc="-40" dirty="0">
                <a:cs typeface="Calibri"/>
              </a:rPr>
              <a:t>taken </a:t>
            </a:r>
            <a:r>
              <a:rPr lang="en-US" sz="2400" spc="-10" dirty="0">
                <a:cs typeface="Calibri"/>
              </a:rPr>
              <a:t>from</a:t>
            </a:r>
            <a:r>
              <a:rPr lang="en-US" sz="2400" dirty="0">
                <a:cs typeface="Calibri"/>
              </a:rPr>
              <a:t> </a:t>
            </a:r>
            <a:r>
              <a:rPr lang="en-US" sz="2400" spc="-60" dirty="0">
                <a:cs typeface="Calibri"/>
              </a:rPr>
              <a:t>govt.</a:t>
            </a:r>
            <a:endParaRPr lang="en-US" sz="2400" dirty="0">
              <a:cs typeface="Calibri"/>
            </a:endParaRPr>
          </a:p>
          <a:p>
            <a:pPr marL="461963" indent="-407988" algn="just">
              <a:lnSpc>
                <a:spcPct val="100000"/>
              </a:lnSpc>
              <a:spcBef>
                <a:spcPts val="10"/>
              </a:spcBef>
              <a:buFont typeface="Wingdings" pitchFamily="2" charset="2"/>
              <a:buChar char="v"/>
            </a:pPr>
            <a:endParaRPr lang="en-US" sz="2400" dirty="0">
              <a:cs typeface="Times New Roman"/>
            </a:endParaRPr>
          </a:p>
          <a:p>
            <a:pPr marL="461963" marR="209550" indent="-407988" algn="just">
              <a:lnSpc>
                <a:spcPct val="100000"/>
              </a:lnSpc>
              <a:buFont typeface="Wingdings" pitchFamily="2" charset="2"/>
              <a:buChar char="v"/>
            </a:pPr>
            <a:r>
              <a:rPr lang="en-US" sz="2400" spc="-10" dirty="0">
                <a:cs typeface="Calibri"/>
              </a:rPr>
              <a:t>Borrowings</a:t>
            </a:r>
            <a:r>
              <a:rPr lang="en-US" sz="2400" spc="-85" dirty="0">
                <a:cs typeface="Calibri"/>
              </a:rPr>
              <a:t> </a:t>
            </a:r>
            <a:r>
              <a:rPr lang="en-US" sz="2400" spc="-10" dirty="0">
                <a:cs typeface="Calibri"/>
              </a:rPr>
              <a:t>from  </a:t>
            </a:r>
            <a:r>
              <a:rPr lang="en-US" sz="2400" spc="-20" dirty="0">
                <a:cs typeface="Calibri"/>
              </a:rPr>
              <a:t>various</a:t>
            </a:r>
            <a:r>
              <a:rPr lang="en-US" sz="2400" spc="-45" dirty="0">
                <a:cs typeface="Calibri"/>
              </a:rPr>
              <a:t> </a:t>
            </a:r>
            <a:r>
              <a:rPr lang="en-US" sz="2400" spc="-10" dirty="0">
                <a:cs typeface="Calibri"/>
              </a:rPr>
              <a:t>sources</a:t>
            </a:r>
          </a:p>
          <a:p>
            <a:pPr marL="461963" marR="209550" indent="-407988" algn="just">
              <a:lnSpc>
                <a:spcPct val="100000"/>
              </a:lnSpc>
              <a:buFont typeface="Wingdings" pitchFamily="2" charset="2"/>
              <a:buChar char="v"/>
            </a:pPr>
            <a:endParaRPr lang="en-US" sz="2400" spc="-10" dirty="0">
              <a:cs typeface="Calibri"/>
            </a:endParaRPr>
          </a:p>
          <a:p>
            <a:pPr marL="461963" marR="209550" indent="-407988" algn="just">
              <a:lnSpc>
                <a:spcPct val="100000"/>
              </a:lnSpc>
              <a:buFont typeface="Wingdings" pitchFamily="2" charset="2"/>
              <a:buChar char="v"/>
            </a:pPr>
            <a:endParaRPr lang="en-US" sz="2400" spc="-10" dirty="0">
              <a:cs typeface="Calibri"/>
            </a:endParaRPr>
          </a:p>
          <a:p>
            <a:pPr marL="461963" marR="209550" indent="-407988" algn="just">
              <a:lnSpc>
                <a:spcPct val="100000"/>
              </a:lnSpc>
            </a:pPr>
            <a:endParaRPr lang="en-US" sz="2400" dirty="0">
              <a:cs typeface="Calibri"/>
            </a:endParaRPr>
          </a:p>
          <a:p>
            <a:pPr marL="461963" indent="-407988">
              <a:lnSpc>
                <a:spcPct val="100000"/>
              </a:lnSpc>
              <a:spcBef>
                <a:spcPts val="105"/>
              </a:spcBef>
              <a:buFont typeface="Wingdings" pitchFamily="2" charset="2"/>
              <a:buChar char="v"/>
              <a:tabLst>
                <a:tab pos="914400" algn="l"/>
              </a:tabLst>
            </a:pPr>
            <a:endParaRPr lang="en-US" sz="2400" dirty="0">
              <a:cs typeface="Calibri"/>
            </a:endParaRPr>
          </a:p>
        </p:txBody>
      </p:sp>
      <p:sp>
        <p:nvSpPr>
          <p:cNvPr id="17" name="object 16"/>
          <p:cNvSpPr/>
          <p:nvPr/>
        </p:nvSpPr>
        <p:spPr>
          <a:xfrm>
            <a:off x="2469727" y="4268723"/>
            <a:ext cx="138007" cy="304800"/>
          </a:xfrm>
          <a:custGeom>
            <a:avLst/>
            <a:gdLst/>
            <a:ahLst/>
            <a:cxnLst/>
            <a:rect l="l" t="t" r="r" b="b"/>
            <a:pathLst>
              <a:path w="103505" h="304800">
                <a:moveTo>
                  <a:pt x="7112" y="208533"/>
                </a:moveTo>
                <a:lnTo>
                  <a:pt x="1016" y="212089"/>
                </a:lnTo>
                <a:lnTo>
                  <a:pt x="0" y="215900"/>
                </a:lnTo>
                <a:lnTo>
                  <a:pt x="1650" y="218948"/>
                </a:lnTo>
                <a:lnTo>
                  <a:pt x="51181" y="304800"/>
                </a:lnTo>
                <a:lnTo>
                  <a:pt x="58608" y="292226"/>
                </a:lnTo>
                <a:lnTo>
                  <a:pt x="44957" y="292226"/>
                </a:lnTo>
                <a:lnTo>
                  <a:pt x="45005" y="268643"/>
                </a:lnTo>
                <a:lnTo>
                  <a:pt x="12700" y="212598"/>
                </a:lnTo>
                <a:lnTo>
                  <a:pt x="10922" y="209550"/>
                </a:lnTo>
                <a:lnTo>
                  <a:pt x="7112" y="208533"/>
                </a:lnTo>
                <a:close/>
              </a:path>
              <a:path w="103505" h="304800">
                <a:moveTo>
                  <a:pt x="45080" y="268773"/>
                </a:moveTo>
                <a:lnTo>
                  <a:pt x="44957" y="292226"/>
                </a:lnTo>
                <a:lnTo>
                  <a:pt x="57657" y="292226"/>
                </a:lnTo>
                <a:lnTo>
                  <a:pt x="57674" y="289051"/>
                </a:lnTo>
                <a:lnTo>
                  <a:pt x="45719" y="289051"/>
                </a:lnTo>
                <a:lnTo>
                  <a:pt x="51313" y="279587"/>
                </a:lnTo>
                <a:lnTo>
                  <a:pt x="45080" y="268773"/>
                </a:lnTo>
                <a:close/>
              </a:path>
              <a:path w="103505" h="304800">
                <a:moveTo>
                  <a:pt x="96266" y="209042"/>
                </a:moveTo>
                <a:lnTo>
                  <a:pt x="92456" y="210057"/>
                </a:lnTo>
                <a:lnTo>
                  <a:pt x="90678" y="212978"/>
                </a:lnTo>
                <a:lnTo>
                  <a:pt x="57780" y="268643"/>
                </a:lnTo>
                <a:lnTo>
                  <a:pt x="57657" y="292226"/>
                </a:lnTo>
                <a:lnTo>
                  <a:pt x="58608" y="292226"/>
                </a:lnTo>
                <a:lnTo>
                  <a:pt x="101600" y="219456"/>
                </a:lnTo>
                <a:lnTo>
                  <a:pt x="103378" y="216407"/>
                </a:lnTo>
                <a:lnTo>
                  <a:pt x="102362" y="212598"/>
                </a:lnTo>
                <a:lnTo>
                  <a:pt x="96266" y="209042"/>
                </a:lnTo>
                <a:close/>
              </a:path>
              <a:path w="103505" h="304800">
                <a:moveTo>
                  <a:pt x="51313" y="279587"/>
                </a:moveTo>
                <a:lnTo>
                  <a:pt x="45719" y="289051"/>
                </a:lnTo>
                <a:lnTo>
                  <a:pt x="56768" y="289051"/>
                </a:lnTo>
                <a:lnTo>
                  <a:pt x="51313" y="279587"/>
                </a:lnTo>
                <a:close/>
              </a:path>
              <a:path w="103505" h="304800">
                <a:moveTo>
                  <a:pt x="57780" y="268643"/>
                </a:moveTo>
                <a:lnTo>
                  <a:pt x="51313" y="279587"/>
                </a:lnTo>
                <a:lnTo>
                  <a:pt x="56768" y="289051"/>
                </a:lnTo>
                <a:lnTo>
                  <a:pt x="57674" y="289051"/>
                </a:lnTo>
                <a:lnTo>
                  <a:pt x="57780" y="268643"/>
                </a:lnTo>
                <a:close/>
              </a:path>
              <a:path w="103505" h="304800">
                <a:moveTo>
                  <a:pt x="59181" y="0"/>
                </a:moveTo>
                <a:lnTo>
                  <a:pt x="46481" y="0"/>
                </a:lnTo>
                <a:lnTo>
                  <a:pt x="45080" y="268773"/>
                </a:lnTo>
                <a:lnTo>
                  <a:pt x="51313" y="279587"/>
                </a:lnTo>
                <a:lnTo>
                  <a:pt x="57780" y="268643"/>
                </a:lnTo>
                <a:lnTo>
                  <a:pt x="59181" y="0"/>
                </a:lnTo>
                <a:close/>
              </a:path>
            </a:pathLst>
          </a:custGeom>
          <a:noFill/>
        </p:spPr>
        <p:txBody>
          <a:bodyPr wrap="square" lIns="0" tIns="0" rIns="0" bIns="0" rtlCol="0"/>
          <a:lstStyle/>
          <a:p>
            <a:endParaRPr/>
          </a:p>
        </p:txBody>
      </p:sp>
      <p:sp>
        <p:nvSpPr>
          <p:cNvPr id="20" name="object 19"/>
          <p:cNvSpPr/>
          <p:nvPr/>
        </p:nvSpPr>
        <p:spPr>
          <a:xfrm>
            <a:off x="2369819" y="3810000"/>
            <a:ext cx="138007" cy="609600"/>
          </a:xfrm>
          <a:custGeom>
            <a:avLst/>
            <a:gdLst/>
            <a:ahLst/>
            <a:cxnLst/>
            <a:rect l="l" t="t" r="r" b="b"/>
            <a:pathLst>
              <a:path w="103505" h="609600">
                <a:moveTo>
                  <a:pt x="7112" y="513461"/>
                </a:moveTo>
                <a:lnTo>
                  <a:pt x="1016" y="517017"/>
                </a:lnTo>
                <a:lnTo>
                  <a:pt x="0" y="520826"/>
                </a:lnTo>
                <a:lnTo>
                  <a:pt x="51435" y="609600"/>
                </a:lnTo>
                <a:lnTo>
                  <a:pt x="58814" y="597026"/>
                </a:lnTo>
                <a:lnTo>
                  <a:pt x="45085" y="597026"/>
                </a:lnTo>
                <a:lnTo>
                  <a:pt x="45150" y="573410"/>
                </a:lnTo>
                <a:lnTo>
                  <a:pt x="10922" y="514476"/>
                </a:lnTo>
                <a:lnTo>
                  <a:pt x="7112" y="513461"/>
                </a:lnTo>
                <a:close/>
              </a:path>
              <a:path w="103505" h="609600">
                <a:moveTo>
                  <a:pt x="45150" y="573410"/>
                </a:moveTo>
                <a:lnTo>
                  <a:pt x="45085" y="597026"/>
                </a:lnTo>
                <a:lnTo>
                  <a:pt x="57785" y="597026"/>
                </a:lnTo>
                <a:lnTo>
                  <a:pt x="57793" y="593851"/>
                </a:lnTo>
                <a:lnTo>
                  <a:pt x="45974" y="593851"/>
                </a:lnTo>
                <a:lnTo>
                  <a:pt x="51530" y="584394"/>
                </a:lnTo>
                <a:lnTo>
                  <a:pt x="45150" y="573410"/>
                </a:lnTo>
                <a:close/>
              </a:path>
              <a:path w="103505" h="609600">
                <a:moveTo>
                  <a:pt x="96266" y="513714"/>
                </a:moveTo>
                <a:lnTo>
                  <a:pt x="92456" y="514731"/>
                </a:lnTo>
                <a:lnTo>
                  <a:pt x="57849" y="573637"/>
                </a:lnTo>
                <a:lnTo>
                  <a:pt x="57785" y="597026"/>
                </a:lnTo>
                <a:lnTo>
                  <a:pt x="58814" y="597026"/>
                </a:lnTo>
                <a:lnTo>
                  <a:pt x="103378" y="521081"/>
                </a:lnTo>
                <a:lnTo>
                  <a:pt x="102362" y="517270"/>
                </a:lnTo>
                <a:lnTo>
                  <a:pt x="96266" y="513714"/>
                </a:lnTo>
                <a:close/>
              </a:path>
              <a:path w="103505" h="609600">
                <a:moveTo>
                  <a:pt x="51530" y="584394"/>
                </a:moveTo>
                <a:lnTo>
                  <a:pt x="45974" y="593851"/>
                </a:lnTo>
                <a:lnTo>
                  <a:pt x="57023" y="593851"/>
                </a:lnTo>
                <a:lnTo>
                  <a:pt x="51530" y="584394"/>
                </a:lnTo>
                <a:close/>
              </a:path>
              <a:path w="103505" h="609600">
                <a:moveTo>
                  <a:pt x="57849" y="573637"/>
                </a:moveTo>
                <a:lnTo>
                  <a:pt x="51530" y="584394"/>
                </a:lnTo>
                <a:lnTo>
                  <a:pt x="57023" y="593851"/>
                </a:lnTo>
                <a:lnTo>
                  <a:pt x="57793" y="593851"/>
                </a:lnTo>
                <a:lnTo>
                  <a:pt x="57849" y="573637"/>
                </a:lnTo>
                <a:close/>
              </a:path>
              <a:path w="103505" h="609600">
                <a:moveTo>
                  <a:pt x="59436" y="0"/>
                </a:moveTo>
                <a:lnTo>
                  <a:pt x="46736" y="0"/>
                </a:lnTo>
                <a:lnTo>
                  <a:pt x="45150" y="573410"/>
                </a:lnTo>
                <a:lnTo>
                  <a:pt x="51530" y="584394"/>
                </a:lnTo>
                <a:lnTo>
                  <a:pt x="57849" y="573637"/>
                </a:lnTo>
                <a:lnTo>
                  <a:pt x="59436" y="0"/>
                </a:lnTo>
                <a:close/>
              </a:path>
            </a:pathLst>
          </a:custGeom>
          <a:noFill/>
        </p:spPr>
        <p:txBody>
          <a:bodyPr wrap="square" lIns="0" tIns="0" rIns="0" bIns="0" rtlCol="0"/>
          <a:lstStyle/>
          <a:p>
            <a:endParaRPr/>
          </a:p>
        </p:txBody>
      </p:sp>
      <p:cxnSp>
        <p:nvCxnSpPr>
          <p:cNvPr id="28" name="Straight Connector 27"/>
          <p:cNvCxnSpPr/>
          <p:nvPr/>
        </p:nvCxnSpPr>
        <p:spPr>
          <a:xfrm flipV="1">
            <a:off x="2971800" y="838200"/>
            <a:ext cx="6172200" cy="76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object 5"/>
          <p:cNvSpPr/>
          <p:nvPr/>
        </p:nvSpPr>
        <p:spPr>
          <a:xfrm flipH="1">
            <a:off x="9144000" y="838200"/>
            <a:ext cx="45719" cy="685800"/>
          </a:xfrm>
          <a:custGeom>
            <a:avLst/>
            <a:gdLst/>
            <a:ahLst/>
            <a:cxnLst/>
            <a:rect l="l" t="t" r="r" b="b"/>
            <a:pathLst>
              <a:path w="1270" h="837564">
                <a:moveTo>
                  <a:pt x="762" y="0"/>
                </a:moveTo>
                <a:lnTo>
                  <a:pt x="0" y="837438"/>
                </a:lnTo>
              </a:path>
            </a:pathLst>
          </a:custGeom>
          <a:ln w="9144">
            <a:solidFill>
              <a:schemeClr val="tx1"/>
            </a:solidFill>
          </a:ln>
        </p:spPr>
        <p:txBody>
          <a:bodyPr wrap="square" lIns="0" tIns="0" rIns="0" bIns="0" rtlCol="0"/>
          <a:lstStyle/>
          <a:p>
            <a:endParaRPr/>
          </a:p>
        </p:txBody>
      </p:sp>
      <p:sp>
        <p:nvSpPr>
          <p:cNvPr id="30" name="object 5"/>
          <p:cNvSpPr/>
          <p:nvPr/>
        </p:nvSpPr>
        <p:spPr>
          <a:xfrm>
            <a:off x="2971800" y="914400"/>
            <a:ext cx="45719" cy="685800"/>
          </a:xfrm>
          <a:custGeom>
            <a:avLst/>
            <a:gdLst/>
            <a:ahLst/>
            <a:cxnLst/>
            <a:rect l="l" t="t" r="r" b="b"/>
            <a:pathLst>
              <a:path w="1270" h="837564">
                <a:moveTo>
                  <a:pt x="762" y="0"/>
                </a:moveTo>
                <a:lnTo>
                  <a:pt x="0" y="837438"/>
                </a:lnTo>
              </a:path>
            </a:pathLst>
          </a:custGeom>
          <a:ln w="9144">
            <a:solidFill>
              <a:schemeClr val="tx1"/>
            </a:solidFill>
          </a:ln>
        </p:spPr>
        <p:txBody>
          <a:bodyPr wrap="square" lIns="0" tIns="0" rIns="0" bIns="0" rtlCol="0"/>
          <a:lstStyle/>
          <a:p>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0"/>
            <a:ext cx="6518661" cy="6858000"/>
          </a:xfrm>
          <a:prstGeom prst="rect">
            <a:avLst/>
          </a:prstGeom>
          <a:noFill/>
          <a:ln w="9525">
            <a:noFill/>
            <a:miter lim="800000"/>
            <a:headEnd/>
            <a:tailEnd/>
          </a:ln>
        </p:spPr>
      </p:pic>
      <p:sp>
        <p:nvSpPr>
          <p:cNvPr id="1028" name="AutoShape 4" descr="https://f4mail.rediff.com/bn/downloadajax.cgi/PHOTO-2021-02-02-09-41-31.jpg?login=sangeetakhurai&amp;session_id=4L24PK1KEK8WIeD6MtOxBzr73u8TjCV1&amp;file_name=1612248214.S.112323.Z.9699.H.WVNhbmdlZXRhIEphaW4ATm8gU3ViamVjdA__.RU.rfs303,rfs303,725,45.f4-234-195&amp;formname=download&amp;filetype=image/jpeg&amp;folder=Inbox"/>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30" name="AutoShape 6" descr="https://f4mail.rediff.com/bn/downloadajax.cgi/PHOTO-2021-02-02-09-41-31.jpg?login=sangeetakhurai&amp;session_id=4L24PK1KEK8WIeD6MtOxBzr73u8TjCV1&amp;file_name=1612248214.S.112323.Z.9699.H.WVNhbmdlZXRhIEphaW4ATm8gU3ViamVjdA__.RU.rfs303,rfs303,725,45.f4-234-195&amp;formname=download&amp;filetype=image/jpeg&amp;folder=Inbox"/>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032" name="Picture 8"/>
          <p:cNvPicPr>
            <a:picLocks noChangeAspect="1" noChangeArrowheads="1"/>
          </p:cNvPicPr>
          <p:nvPr/>
        </p:nvPicPr>
        <p:blipFill>
          <a:blip r:embed="rId3" cstate="print"/>
          <a:srcRect/>
          <a:stretch>
            <a:fillRect/>
          </a:stretch>
        </p:blipFill>
        <p:spPr bwMode="auto">
          <a:xfrm>
            <a:off x="6553201" y="0"/>
            <a:ext cx="5638800" cy="6858000"/>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FF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467</TotalTime>
  <Words>1487</Words>
  <Application>Microsoft Office PowerPoint</Application>
  <PresentationFormat>Widescreen</PresentationFormat>
  <Paragraphs>184</Paragraphs>
  <Slides>28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28</vt:i4>
      </vt:variant>
    </vt:vector>
  </HeadingPairs>
  <TitlesOfParts>
    <vt:vector size="35" baseType="lpstr">
      <vt:lpstr>Arial</vt:lpstr>
      <vt:lpstr>Arial</vt:lpstr>
      <vt:lpstr>Calibri</vt:lpstr>
      <vt:lpstr>Segoe UI</vt:lpstr>
      <vt:lpstr>Times New Roman</vt:lpstr>
      <vt:lpstr>Wingdings</vt:lpstr>
      <vt:lpstr>Office Theme</vt:lpstr>
      <vt:lpstr>Monetary policy &amp; Fiscal policy :-</vt:lpstr>
      <vt:lpstr>PowerPoint Presentation</vt:lpstr>
      <vt:lpstr>Current Fiscal and Monetary Policy in  India</vt:lpstr>
      <vt:lpstr>FISCAL POLICY</vt:lpstr>
      <vt:lpstr>Also known as :-</vt:lpstr>
      <vt:lpstr>Tools of fiscal policy :-</vt:lpstr>
      <vt:lpstr>PUBLIC EXPENDITURE </vt:lpstr>
      <vt:lpstr>Revenue of the Government</vt:lpstr>
      <vt:lpstr>PowerPoint Presentation</vt:lpstr>
      <vt:lpstr>PowerPoint Presentation</vt:lpstr>
      <vt:lpstr>Types of fiscal policy</vt:lpstr>
      <vt:lpstr>Crowding out effect :-</vt:lpstr>
      <vt:lpstr>Objectives of Fiscal policy in India</vt:lpstr>
      <vt:lpstr>PowerPoint Presentation</vt:lpstr>
      <vt:lpstr>Government borrowing</vt:lpstr>
      <vt:lpstr>BUDGET DEFICIT AND FISCAL DEFICIT</vt:lpstr>
      <vt:lpstr>Fiscal consolidation</vt:lpstr>
      <vt:lpstr>MONETARY POLICY</vt:lpstr>
      <vt:lpstr>Curative measures</vt:lpstr>
      <vt:lpstr>Instruments of monetary policy :-</vt:lpstr>
      <vt:lpstr>Types of  monetary policy</vt:lpstr>
      <vt:lpstr>PowerPoint Presentation</vt:lpstr>
      <vt:lpstr>Open market operations</vt:lpstr>
      <vt:lpstr>PowerPoint Presentation</vt:lpstr>
      <vt:lpstr>Qualitative credit control measures</vt:lpstr>
      <vt:lpstr>Qualitative credit control measures</vt:lpstr>
      <vt:lpstr>Macro economic policy Goals:-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Monetary policy &amp; Fiscal policy :-</dc:title>
  <cp:lastModifiedBy>Dr. Sangeeta Jain</cp:lastModifiedBy>
  <cp:revision>31</cp:revision>
  <dcterms:created xsi:type="dcterms:W3CDTF">2020-09-08T09:55:22Z</dcterms:created>
  <dcterms:modified xsi:type="dcterms:W3CDTF">2022-01-03T05:33:02Z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2019-04-05T00:00:00Z</vt:filetime>
  </property>
  <property fmtid="{D5CDD505-2E9C-101B-9397-08002B2CF9AE}" pid="3" name="Creator">
    <vt:lpwstr>Microsoft® PowerPoint® 2013</vt:lpwstr>
  </property>
  <property fmtid="{D5CDD505-2E9C-101B-9397-08002B2CF9AE}" pid="4" name="LastSaved">
    <vt:filetime>2020-09-08T00:00:00Z</vt:filetime>
  </property>
</Properties>
</file>